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9" r:id="rId2"/>
    <p:sldMasterId id="2147483721" r:id="rId3"/>
    <p:sldMasterId id="2147483733" r:id="rId4"/>
    <p:sldMasterId id="2147483746" r:id="rId5"/>
    <p:sldMasterId id="2147483771" r:id="rId6"/>
  </p:sldMasterIdLst>
  <p:notesMasterIdLst>
    <p:notesMasterId r:id="rId30"/>
  </p:notesMasterIdLst>
  <p:sldIdLst>
    <p:sldId id="256" r:id="rId7"/>
    <p:sldId id="258" r:id="rId8"/>
    <p:sldId id="259" r:id="rId9"/>
    <p:sldId id="283" r:id="rId10"/>
    <p:sldId id="261" r:id="rId11"/>
    <p:sldId id="270" r:id="rId12"/>
    <p:sldId id="262" r:id="rId13"/>
    <p:sldId id="279" r:id="rId14"/>
    <p:sldId id="263" r:id="rId15"/>
    <p:sldId id="271" r:id="rId16"/>
    <p:sldId id="272" r:id="rId17"/>
    <p:sldId id="280" r:id="rId18"/>
    <p:sldId id="287" r:id="rId19"/>
    <p:sldId id="289" r:id="rId20"/>
    <p:sldId id="273" r:id="rId21"/>
    <p:sldId id="278" r:id="rId22"/>
    <p:sldId id="277" r:id="rId23"/>
    <p:sldId id="281" r:id="rId24"/>
    <p:sldId id="284" r:id="rId25"/>
    <p:sldId id="267" r:id="rId26"/>
    <p:sldId id="286" r:id="rId27"/>
    <p:sldId id="269" r:id="rId28"/>
    <p:sldId id="290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7B17"/>
    <a:srgbClr val="F79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25" autoAdjust="0"/>
    <p:restoredTop sz="94660"/>
  </p:normalViewPr>
  <p:slideViewPr>
    <p:cSldViewPr>
      <p:cViewPr>
        <p:scale>
          <a:sx n="73" d="100"/>
          <a:sy n="73" d="100"/>
        </p:scale>
        <p:origin x="-1218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9FB9F7-6160-4A66-9F49-D8ED9EB59745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C6304E-E3C2-4F63-8C63-3CF798F5E4F4}">
      <dgm:prSet phldrT="[Текст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/>
            <a:t>Общий план</a:t>
          </a:r>
          <a:endParaRPr lang="ru-RU" dirty="0"/>
        </a:p>
      </dgm:t>
    </dgm:pt>
    <dgm:pt modelId="{F831635D-F8AC-4BA9-B58A-773AC37A8F5B}" type="parTrans" cxnId="{8C99DF3B-0251-45CE-B7C8-D097682BB7BC}">
      <dgm:prSet/>
      <dgm:spPr/>
      <dgm:t>
        <a:bodyPr/>
        <a:lstStyle/>
        <a:p>
          <a:endParaRPr lang="ru-RU"/>
        </a:p>
      </dgm:t>
    </dgm:pt>
    <dgm:pt modelId="{3D7CB6DD-64E2-4D3E-9401-83350787E4D9}" type="sibTrans" cxnId="{8C99DF3B-0251-45CE-B7C8-D097682BB7BC}">
      <dgm:prSet/>
      <dgm:spPr>
        <a:solidFill>
          <a:schemeClr val="accent3">
            <a:lumMod val="75000"/>
            <a:alpha val="90000"/>
          </a:schemeClr>
        </a:solidFill>
      </dgm:spPr>
      <dgm:t>
        <a:bodyPr/>
        <a:lstStyle/>
        <a:p>
          <a:endParaRPr lang="ru-RU"/>
        </a:p>
      </dgm:t>
    </dgm:pt>
    <dgm:pt modelId="{D8021113-A4C3-4FFE-859C-188495F02642}">
      <dgm:prSet phldrT="[Текст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dirty="0" smtClean="0"/>
            <a:t>Средний план</a:t>
          </a:r>
          <a:endParaRPr lang="ru-RU" dirty="0"/>
        </a:p>
      </dgm:t>
    </dgm:pt>
    <dgm:pt modelId="{E146AFB8-82A6-4A41-BE49-CA437D5FC67A}" type="parTrans" cxnId="{6F91BF42-06B6-4046-90D3-D709BE2105A4}">
      <dgm:prSet/>
      <dgm:spPr/>
      <dgm:t>
        <a:bodyPr/>
        <a:lstStyle/>
        <a:p>
          <a:endParaRPr lang="ru-RU"/>
        </a:p>
      </dgm:t>
    </dgm:pt>
    <dgm:pt modelId="{567A5C11-A3D7-402F-B8E9-40B37710B3F9}" type="sibTrans" cxnId="{6F91BF42-06B6-4046-90D3-D709BE2105A4}">
      <dgm:prSet/>
      <dgm:spPr>
        <a:solidFill>
          <a:schemeClr val="accent3">
            <a:lumMod val="75000"/>
            <a:alpha val="90000"/>
          </a:schemeClr>
        </a:solidFill>
      </dgm:spPr>
      <dgm:t>
        <a:bodyPr/>
        <a:lstStyle/>
        <a:p>
          <a:endParaRPr lang="ru-RU"/>
        </a:p>
      </dgm:t>
    </dgm:pt>
    <dgm:pt modelId="{70178851-EFAF-40CF-B4CA-30ADBF1B7339}">
      <dgm:prSet phldrT="[Текст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ru-RU" dirty="0" smtClean="0"/>
            <a:t>Крупный план</a:t>
          </a:r>
          <a:endParaRPr lang="ru-RU" dirty="0"/>
        </a:p>
      </dgm:t>
    </dgm:pt>
    <dgm:pt modelId="{A88800FD-3579-4DCD-B608-8BE873D71082}" type="parTrans" cxnId="{E1879FA3-60C2-4D99-84FF-379F32477C0E}">
      <dgm:prSet/>
      <dgm:spPr/>
      <dgm:t>
        <a:bodyPr/>
        <a:lstStyle/>
        <a:p>
          <a:endParaRPr lang="ru-RU"/>
        </a:p>
      </dgm:t>
    </dgm:pt>
    <dgm:pt modelId="{04A9143E-BC21-4649-B9DC-CC10D0ABA4F9}" type="sibTrans" cxnId="{E1879FA3-60C2-4D99-84FF-379F32477C0E}">
      <dgm:prSet/>
      <dgm:spPr/>
      <dgm:t>
        <a:bodyPr/>
        <a:lstStyle/>
        <a:p>
          <a:endParaRPr lang="ru-RU"/>
        </a:p>
      </dgm:t>
    </dgm:pt>
    <dgm:pt modelId="{B747EE7A-5C80-4A41-A6CE-4F330F3DFDD7}" type="pres">
      <dgm:prSet presAssocID="{389FB9F7-6160-4A66-9F49-D8ED9EB59745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8F6CAD-B8F5-4A16-8F50-087535BEC344}" type="pres">
      <dgm:prSet presAssocID="{389FB9F7-6160-4A66-9F49-D8ED9EB59745}" presName="dummyMaxCanvas" presStyleCnt="0">
        <dgm:presLayoutVars/>
      </dgm:prSet>
      <dgm:spPr/>
    </dgm:pt>
    <dgm:pt modelId="{66E21FC9-7993-4890-8A77-9DF95F7E9D92}" type="pres">
      <dgm:prSet presAssocID="{389FB9F7-6160-4A66-9F49-D8ED9EB59745}" presName="ThreeNodes_1" presStyleLbl="node1" presStyleIdx="0" presStyleCnt="3" custLinFactNeighborX="163" custLinFactNeighborY="-31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74FB82-AB1A-4FE4-B826-8C00F01E2729}" type="pres">
      <dgm:prSet presAssocID="{389FB9F7-6160-4A66-9F49-D8ED9EB59745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5772CB-4745-4BC6-BD59-030AD87C585B}" type="pres">
      <dgm:prSet presAssocID="{389FB9F7-6160-4A66-9F49-D8ED9EB59745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D4AD27-B6CD-4C68-BFAE-AA225C49085A}" type="pres">
      <dgm:prSet presAssocID="{389FB9F7-6160-4A66-9F49-D8ED9EB59745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790343-CC36-4195-B337-80EDD0B8B0B7}" type="pres">
      <dgm:prSet presAssocID="{389FB9F7-6160-4A66-9F49-D8ED9EB59745}" presName="ThreeConn_2-3" presStyleLbl="fgAccFollowNode1" presStyleIdx="1" presStyleCnt="2" custLinFactNeighborX="-4301" custLinFactNeighborY="-63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5BF14E-1CFB-4379-9FB7-224AC529441D}" type="pres">
      <dgm:prSet presAssocID="{389FB9F7-6160-4A66-9F49-D8ED9EB59745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1B416B-E7DC-460E-86D4-3AF61120A02D}" type="pres">
      <dgm:prSet presAssocID="{389FB9F7-6160-4A66-9F49-D8ED9EB59745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E57C63-B691-468A-B4BF-E1168A039193}" type="pres">
      <dgm:prSet presAssocID="{389FB9F7-6160-4A66-9F49-D8ED9EB59745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879FA3-60C2-4D99-84FF-379F32477C0E}" srcId="{389FB9F7-6160-4A66-9F49-D8ED9EB59745}" destId="{70178851-EFAF-40CF-B4CA-30ADBF1B7339}" srcOrd="2" destOrd="0" parTransId="{A88800FD-3579-4DCD-B608-8BE873D71082}" sibTransId="{04A9143E-BC21-4649-B9DC-CC10D0ABA4F9}"/>
    <dgm:cxn modelId="{838DBB05-EBC1-4479-9612-EB983A78D3D5}" type="presOf" srcId="{70178851-EFAF-40CF-B4CA-30ADBF1B7339}" destId="{BEE57C63-B691-468A-B4BF-E1168A039193}" srcOrd="1" destOrd="0" presId="urn:microsoft.com/office/officeart/2005/8/layout/vProcess5"/>
    <dgm:cxn modelId="{8C99DF3B-0251-45CE-B7C8-D097682BB7BC}" srcId="{389FB9F7-6160-4A66-9F49-D8ED9EB59745}" destId="{F2C6304E-E3C2-4F63-8C63-3CF798F5E4F4}" srcOrd="0" destOrd="0" parTransId="{F831635D-F8AC-4BA9-B58A-773AC37A8F5B}" sibTransId="{3D7CB6DD-64E2-4D3E-9401-83350787E4D9}"/>
    <dgm:cxn modelId="{63F4F50D-6FC4-4517-BB3C-A3321A912440}" type="presOf" srcId="{70178851-EFAF-40CF-B4CA-30ADBF1B7339}" destId="{1F5772CB-4745-4BC6-BD59-030AD87C585B}" srcOrd="0" destOrd="0" presId="urn:microsoft.com/office/officeart/2005/8/layout/vProcess5"/>
    <dgm:cxn modelId="{E4A4CCA7-598A-49E3-A5F8-91EF63A23849}" type="presOf" srcId="{389FB9F7-6160-4A66-9F49-D8ED9EB59745}" destId="{B747EE7A-5C80-4A41-A6CE-4F330F3DFDD7}" srcOrd="0" destOrd="0" presId="urn:microsoft.com/office/officeart/2005/8/layout/vProcess5"/>
    <dgm:cxn modelId="{70143013-EE9D-4FAC-BC7B-EEBA7084ED31}" type="presOf" srcId="{F2C6304E-E3C2-4F63-8C63-3CF798F5E4F4}" destId="{66E21FC9-7993-4890-8A77-9DF95F7E9D92}" srcOrd="0" destOrd="0" presId="urn:microsoft.com/office/officeart/2005/8/layout/vProcess5"/>
    <dgm:cxn modelId="{C11B4224-566F-44E5-8CF3-1731CDE4B860}" type="presOf" srcId="{D8021113-A4C3-4FFE-859C-188495F02642}" destId="{5E74FB82-AB1A-4FE4-B826-8C00F01E2729}" srcOrd="0" destOrd="0" presId="urn:microsoft.com/office/officeart/2005/8/layout/vProcess5"/>
    <dgm:cxn modelId="{184A1328-BEE4-4681-8D8F-1E098F8416EE}" type="presOf" srcId="{F2C6304E-E3C2-4F63-8C63-3CF798F5E4F4}" destId="{DE5BF14E-1CFB-4379-9FB7-224AC529441D}" srcOrd="1" destOrd="0" presId="urn:microsoft.com/office/officeart/2005/8/layout/vProcess5"/>
    <dgm:cxn modelId="{6F91BF42-06B6-4046-90D3-D709BE2105A4}" srcId="{389FB9F7-6160-4A66-9F49-D8ED9EB59745}" destId="{D8021113-A4C3-4FFE-859C-188495F02642}" srcOrd="1" destOrd="0" parTransId="{E146AFB8-82A6-4A41-BE49-CA437D5FC67A}" sibTransId="{567A5C11-A3D7-402F-B8E9-40B37710B3F9}"/>
    <dgm:cxn modelId="{075F3B2B-AD7F-46B1-B1F6-94FBF06B5F1E}" type="presOf" srcId="{567A5C11-A3D7-402F-B8E9-40B37710B3F9}" destId="{CF790343-CC36-4195-B337-80EDD0B8B0B7}" srcOrd="0" destOrd="0" presId="urn:microsoft.com/office/officeart/2005/8/layout/vProcess5"/>
    <dgm:cxn modelId="{E463F10D-46DB-4509-AE6E-14C6A9C4ACED}" type="presOf" srcId="{3D7CB6DD-64E2-4D3E-9401-83350787E4D9}" destId="{10D4AD27-B6CD-4C68-BFAE-AA225C49085A}" srcOrd="0" destOrd="0" presId="urn:microsoft.com/office/officeart/2005/8/layout/vProcess5"/>
    <dgm:cxn modelId="{3753FCDF-F12A-466C-88D5-E22AD39D1A5A}" type="presOf" srcId="{D8021113-A4C3-4FFE-859C-188495F02642}" destId="{061B416B-E7DC-460E-86D4-3AF61120A02D}" srcOrd="1" destOrd="0" presId="urn:microsoft.com/office/officeart/2005/8/layout/vProcess5"/>
    <dgm:cxn modelId="{D9E74C43-35EE-4673-863A-2EA98B66A4D6}" type="presParOf" srcId="{B747EE7A-5C80-4A41-A6CE-4F330F3DFDD7}" destId="{808F6CAD-B8F5-4A16-8F50-087535BEC344}" srcOrd="0" destOrd="0" presId="urn:microsoft.com/office/officeart/2005/8/layout/vProcess5"/>
    <dgm:cxn modelId="{7AF702A3-77B0-4A3B-93C6-8F5703913D68}" type="presParOf" srcId="{B747EE7A-5C80-4A41-A6CE-4F330F3DFDD7}" destId="{66E21FC9-7993-4890-8A77-9DF95F7E9D92}" srcOrd="1" destOrd="0" presId="urn:microsoft.com/office/officeart/2005/8/layout/vProcess5"/>
    <dgm:cxn modelId="{9E8EC925-4D0A-4A64-8199-AF9D7FA01580}" type="presParOf" srcId="{B747EE7A-5C80-4A41-A6CE-4F330F3DFDD7}" destId="{5E74FB82-AB1A-4FE4-B826-8C00F01E2729}" srcOrd="2" destOrd="0" presId="urn:microsoft.com/office/officeart/2005/8/layout/vProcess5"/>
    <dgm:cxn modelId="{CE7B7C49-84D1-47DD-AB1F-2A6BD6455FFA}" type="presParOf" srcId="{B747EE7A-5C80-4A41-A6CE-4F330F3DFDD7}" destId="{1F5772CB-4745-4BC6-BD59-030AD87C585B}" srcOrd="3" destOrd="0" presId="urn:microsoft.com/office/officeart/2005/8/layout/vProcess5"/>
    <dgm:cxn modelId="{4BE0FF38-7294-4E33-9E42-F0499DBD4ADB}" type="presParOf" srcId="{B747EE7A-5C80-4A41-A6CE-4F330F3DFDD7}" destId="{10D4AD27-B6CD-4C68-BFAE-AA225C49085A}" srcOrd="4" destOrd="0" presId="urn:microsoft.com/office/officeart/2005/8/layout/vProcess5"/>
    <dgm:cxn modelId="{238B9592-39B3-4380-B501-1632682196ED}" type="presParOf" srcId="{B747EE7A-5C80-4A41-A6CE-4F330F3DFDD7}" destId="{CF790343-CC36-4195-B337-80EDD0B8B0B7}" srcOrd="5" destOrd="0" presId="urn:microsoft.com/office/officeart/2005/8/layout/vProcess5"/>
    <dgm:cxn modelId="{AAF6E482-5A82-4B55-86CB-8EBF9FB2D908}" type="presParOf" srcId="{B747EE7A-5C80-4A41-A6CE-4F330F3DFDD7}" destId="{DE5BF14E-1CFB-4379-9FB7-224AC529441D}" srcOrd="6" destOrd="0" presId="urn:microsoft.com/office/officeart/2005/8/layout/vProcess5"/>
    <dgm:cxn modelId="{33374E36-AA3B-40EF-83D9-4E5F01BB06CF}" type="presParOf" srcId="{B747EE7A-5C80-4A41-A6CE-4F330F3DFDD7}" destId="{061B416B-E7DC-460E-86D4-3AF61120A02D}" srcOrd="7" destOrd="0" presId="urn:microsoft.com/office/officeart/2005/8/layout/vProcess5"/>
    <dgm:cxn modelId="{21270143-A21E-4EC8-BEC5-5C86962BA7B4}" type="presParOf" srcId="{B747EE7A-5C80-4A41-A6CE-4F330F3DFDD7}" destId="{BEE57C63-B691-468A-B4BF-E1168A039193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E21FC9-7993-4890-8A77-9DF95F7E9D92}">
      <dsp:nvSpPr>
        <dsp:cNvPr id="0" name=""/>
        <dsp:cNvSpPr/>
      </dsp:nvSpPr>
      <dsp:spPr>
        <a:xfrm>
          <a:off x="10346" y="0"/>
          <a:ext cx="6347460" cy="1357788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lvl="0" algn="l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700" kern="1200" dirty="0" smtClean="0"/>
            <a:t>Общий план</a:t>
          </a:r>
          <a:endParaRPr lang="ru-RU" sz="5700" kern="1200" dirty="0"/>
        </a:p>
      </dsp:txBody>
      <dsp:txXfrm>
        <a:off x="50114" y="39768"/>
        <a:ext cx="4882300" cy="1278252"/>
      </dsp:txXfrm>
    </dsp:sp>
    <dsp:sp modelId="{5E74FB82-AB1A-4FE4-B826-8C00F01E2729}">
      <dsp:nvSpPr>
        <dsp:cNvPr id="0" name=""/>
        <dsp:cNvSpPr/>
      </dsp:nvSpPr>
      <dsp:spPr>
        <a:xfrm>
          <a:off x="560069" y="1584087"/>
          <a:ext cx="6347460" cy="1357788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lvl="0" algn="l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700" kern="1200" dirty="0" smtClean="0"/>
            <a:t>Средний план</a:t>
          </a:r>
          <a:endParaRPr lang="ru-RU" sz="5700" kern="1200" dirty="0"/>
        </a:p>
      </dsp:txBody>
      <dsp:txXfrm>
        <a:off x="599837" y="1623855"/>
        <a:ext cx="4825291" cy="1278252"/>
      </dsp:txXfrm>
    </dsp:sp>
    <dsp:sp modelId="{1F5772CB-4745-4BC6-BD59-030AD87C585B}">
      <dsp:nvSpPr>
        <dsp:cNvPr id="0" name=""/>
        <dsp:cNvSpPr/>
      </dsp:nvSpPr>
      <dsp:spPr>
        <a:xfrm>
          <a:off x="1120139" y="3168174"/>
          <a:ext cx="6347460" cy="1357788"/>
        </a:xfrm>
        <a:prstGeom prst="roundRect">
          <a:avLst>
            <a:gd name="adj" fmla="val 10000"/>
          </a:avLst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lvl="0" algn="l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700" kern="1200" dirty="0" smtClean="0"/>
            <a:t>Крупный план</a:t>
          </a:r>
          <a:endParaRPr lang="ru-RU" sz="5700" kern="1200" dirty="0"/>
        </a:p>
      </dsp:txBody>
      <dsp:txXfrm>
        <a:off x="1159907" y="3207942"/>
        <a:ext cx="4825291" cy="1278252"/>
      </dsp:txXfrm>
    </dsp:sp>
    <dsp:sp modelId="{10D4AD27-B6CD-4C68-BFAE-AA225C49085A}">
      <dsp:nvSpPr>
        <dsp:cNvPr id="0" name=""/>
        <dsp:cNvSpPr/>
      </dsp:nvSpPr>
      <dsp:spPr>
        <a:xfrm>
          <a:off x="5464897" y="1029656"/>
          <a:ext cx="882562" cy="88256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lumMod val="75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5663473" y="1029656"/>
        <a:ext cx="485410" cy="664128"/>
      </dsp:txXfrm>
    </dsp:sp>
    <dsp:sp modelId="{CF790343-CC36-4195-B337-80EDD0B8B0B7}">
      <dsp:nvSpPr>
        <dsp:cNvPr id="0" name=""/>
        <dsp:cNvSpPr/>
      </dsp:nvSpPr>
      <dsp:spPr>
        <a:xfrm>
          <a:off x="5987008" y="2548878"/>
          <a:ext cx="882562" cy="88256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lumMod val="75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185584" y="2548878"/>
        <a:ext cx="485410" cy="6641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5DB46-9079-4901-8E4E-A254124A9492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F9F310-4286-4170-BA7C-64B6DB4469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817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F9F310-4286-4170-BA7C-64B6DB4469D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F9F310-4286-4170-BA7C-64B6DB4469DB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123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7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8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2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r>
              <a:rPr lang="ru-RU" smtClean="0"/>
              <a:t>Вставка клипа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46084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085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608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8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8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4609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09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09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09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09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09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6096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6097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6098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6099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6100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734BCE5-F172-4575-AA82-D68E05A1AB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A17E8-DB3F-4417-B58A-B88C64BC0A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55ED7-68C9-4CEB-8FAE-42F8364800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65616E-5FCE-42BC-90D8-56FFA6648A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13FB2-BCCD-4924-AD87-08A8F66FE97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B6C38E-37EE-4D2F-BD12-72ACD8D2BB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5B34C1-ADBC-4505-90E3-2CBC7EC466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BD90BF-A95E-4228-ABDF-C468BB8DE7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AF6848-8E0C-4DF9-A321-1A0EA2BA26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E0299A-2D24-4FD3-87C7-FEF4C2829B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113E5-31B9-4CA7-AD01-A4564F29AB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60419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0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1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2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3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4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5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6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7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8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9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0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1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2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3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4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5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6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7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8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39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0440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0441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0442" name="Rectangle 26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0443" name="Rectangle 2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0444" name="Rectangle 2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386D37D-2932-43F0-A004-07EF97E9DF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FD2D1D3-701B-40AF-9327-68F052F23CD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3ED24AC-1BFD-426B-8AAB-26E1C8F3868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EDA544-369C-4B78-8774-80477EF53C1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A34174-7D9D-45FD-A0A5-487D28A65BD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B241C46-1752-4F76-B6EF-D7013AC8C44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8AF3926-D1C4-41C7-8C55-F2A22FDDAB8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51B9C1A-E9A2-4578-97CD-D7DECC79384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CFF1D47-1C09-4D1A-AE79-9DE5442319A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8310E39-972B-4DF5-8A10-E689F178B36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1B08C42-C1FD-408D-B8E5-FC12659E315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656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3FC3789-87D4-4771-BD96-D40D8BE533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4F07C-A43B-49A7-AC98-668AFDED5E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1106A-00BA-4D52-8816-75BA9D5F69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D3B6E0-5856-45FA-882B-A3CD3AF315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F5A2CC-FBA6-4EE8-8C9D-0FAD50F3F0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C72CB-2068-450A-B940-A0BB3AE19C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18B6B5-DA19-4DA4-B9B9-CCDA000917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E512A-CE51-4841-953E-051CBA915B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B5C1A-75F8-4F4C-99CA-32470CB456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5684C-8459-46E2-A18F-E90308C514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0085C-05B9-4A77-99BD-9D4DE1F090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r>
              <a:rPr lang="ru-RU" smtClean="0"/>
              <a:t>Вставка клипа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0C3EE93-B340-463A-8F03-DCA865674E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EB79E3-4092-4FBF-B7AF-73E8AC70F10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8FC03-8450-4729-85E9-178204EE23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6B702-7F16-4DCE-B6B3-749D232449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6DE017-6D29-4CE4-B5C3-FA0CF2FCBC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3AFB2-9F3F-49D3-99B9-0178F8D765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9793A8-4041-4A2E-9FAE-3E1F553EEE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2639E-64B3-483C-B704-C6018BCE37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D61BC1-A43B-412A-8B64-9A98497A30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CBB639-C5EA-4EAC-967E-CDD7B968FD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68DABE-F320-4372-A4C0-9EE2DD416A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2CB015-10EF-4D0C-9ED9-33BC9FE1E0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2469120-54D8-4614-9E00-053C9F1DEB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4099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110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11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45059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60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45062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063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064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065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066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067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068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069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070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507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507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507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5074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5075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790745B4-857D-4B1F-9B0C-5350BBA0609F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939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39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39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39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39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40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40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40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40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40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40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40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40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40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40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41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41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41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41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41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41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9416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9417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9418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9419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0584C38E-7661-4774-82C4-5F8E3F7806E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9420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C2CDE03C-5936-40AA-9071-3798C7E3B04D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126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BDF9BB8-3207-4EE6-93D9-B1C71700631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0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e-t-11b-548-09.blogspot.com/2009/12/blog-post.html" TargetMode="External"/><Relationship Id="rId2" Type="http://schemas.openxmlformats.org/officeDocument/2006/relationships/hyperlink" Target="http://e-t-11b-548-09.blogspot.com/" TargetMode="External"/><Relationship Id="rId1" Type="http://schemas.openxmlformats.org/officeDocument/2006/relationships/slideLayout" Target="../slideLayouts/slideLayout60.xml"/><Relationship Id="rId5" Type="http://schemas.openxmlformats.org/officeDocument/2006/relationships/hyperlink" Target="http://belyk5.narod.ru/Present.htm" TargetMode="External"/><Relationship Id="rId4" Type="http://schemas.openxmlformats.org/officeDocument/2006/relationships/hyperlink" Target="http://www.it-n.ru/Board.aspx?cat_no=107408&amp;Tmpl=Themes&amp;BoardId=133704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941168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Как оформить презентацию</a:t>
            </a:r>
            <a:endParaRPr lang="ru-RU" sz="4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6165304"/>
            <a:ext cx="8712968" cy="548680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Киселева </a:t>
            </a:r>
            <a:r>
              <a:rPr lang="ru-RU" sz="1600" b="1" dirty="0" smtClean="0"/>
              <a:t>В</a:t>
            </a:r>
            <a:r>
              <a:rPr lang="ru-RU" sz="1600" b="1" dirty="0" smtClean="0"/>
              <a:t>алентина Ивановна, </a:t>
            </a:r>
            <a:r>
              <a:rPr lang="ru-RU" sz="1600" b="1" dirty="0" smtClean="0"/>
              <a:t>учитель изобразительного искусства</a:t>
            </a:r>
            <a:r>
              <a:rPr lang="en-US" sz="1600" b="1" dirty="0" smtClean="0"/>
              <a:t> </a:t>
            </a:r>
            <a:r>
              <a:rPr lang="ru-RU" sz="1600" b="1" dirty="0" smtClean="0"/>
              <a:t>МБОУ «</a:t>
            </a:r>
            <a:r>
              <a:rPr lang="ru-RU" sz="1600" b="1" dirty="0" err="1" smtClean="0"/>
              <a:t>Адашевская</a:t>
            </a:r>
            <a:r>
              <a:rPr lang="ru-RU" sz="1600" b="1" dirty="0" smtClean="0"/>
              <a:t> СОШ»</a:t>
            </a:r>
            <a:endParaRPr lang="ru-RU" sz="1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57B17"/>
                </a:solidFill>
              </a:rPr>
              <a:t>Требования к содержанию информации</a:t>
            </a:r>
            <a:endParaRPr lang="ru-RU" dirty="0" smtClean="0">
              <a:solidFill>
                <a:srgbClr val="F57B17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3528" y="1600200"/>
            <a:ext cx="8820472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  </a:t>
            </a:r>
            <a:r>
              <a:rPr lang="ru-RU" sz="3500" b="1" dirty="0" smtClean="0">
                <a:solidFill>
                  <a:schemeClr val="bg2">
                    <a:lumMod val="25000"/>
                  </a:schemeClr>
                </a:solidFill>
              </a:rPr>
              <a:t>Заголовки</a:t>
            </a:r>
            <a:r>
              <a:rPr lang="ru-RU" sz="3500" dirty="0" smtClean="0">
                <a:solidFill>
                  <a:schemeClr val="bg2">
                    <a:lumMod val="25000"/>
                  </a:schemeClr>
                </a:solidFill>
              </a:rPr>
              <a:t> должны привлекать внимание      аудитории;</a:t>
            </a:r>
          </a:p>
          <a:p>
            <a:pPr>
              <a:buFont typeface="Wingdings" pitchFamily="2" charset="2"/>
              <a:buChar char="§"/>
            </a:pPr>
            <a:endParaRPr lang="ru-RU" sz="35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3500" dirty="0" smtClean="0">
                <a:solidFill>
                  <a:schemeClr val="bg2">
                    <a:lumMod val="25000"/>
                  </a:schemeClr>
                </a:solidFill>
              </a:rPr>
              <a:t>  </a:t>
            </a:r>
            <a:r>
              <a:rPr lang="ru-RU" sz="3500" b="1" dirty="0" smtClean="0">
                <a:solidFill>
                  <a:schemeClr val="bg2">
                    <a:lumMod val="25000"/>
                  </a:schemeClr>
                </a:solidFill>
              </a:rPr>
              <a:t>слова и предложения</a:t>
            </a:r>
            <a:r>
              <a:rPr lang="ru-RU" sz="3500" dirty="0" smtClean="0">
                <a:solidFill>
                  <a:schemeClr val="bg2">
                    <a:lumMod val="25000"/>
                  </a:schemeClr>
                </a:solidFill>
              </a:rPr>
              <a:t> – короткие;</a:t>
            </a:r>
          </a:p>
          <a:p>
            <a:pPr>
              <a:buFont typeface="Wingdings" pitchFamily="2" charset="2"/>
              <a:buChar char="§"/>
            </a:pPr>
            <a:endParaRPr lang="ru-RU" sz="35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35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35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3500" b="1" dirty="0" smtClean="0">
                <a:solidFill>
                  <a:schemeClr val="bg2">
                    <a:lumMod val="25000"/>
                  </a:schemeClr>
                </a:solidFill>
              </a:rPr>
              <a:t>временная форма глаголов </a:t>
            </a:r>
            <a:r>
              <a:rPr lang="ru-RU" sz="3500" dirty="0" smtClean="0">
                <a:solidFill>
                  <a:schemeClr val="bg2">
                    <a:lumMod val="25000"/>
                  </a:schemeClr>
                </a:solidFill>
              </a:rPr>
              <a:t>– одинаковая;</a:t>
            </a:r>
          </a:p>
          <a:p>
            <a:pPr>
              <a:buFont typeface="Wingdings" pitchFamily="2" charset="2"/>
              <a:buChar char="§"/>
            </a:pPr>
            <a:endParaRPr lang="ru-RU" sz="35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3500" dirty="0" smtClean="0">
                <a:solidFill>
                  <a:schemeClr val="bg2">
                    <a:lumMod val="25000"/>
                  </a:schemeClr>
                </a:solidFill>
              </a:rPr>
              <a:t>  минимум </a:t>
            </a:r>
            <a:r>
              <a:rPr lang="ru-RU" sz="3500" b="1" dirty="0" smtClean="0">
                <a:solidFill>
                  <a:schemeClr val="bg2">
                    <a:lumMod val="25000"/>
                  </a:schemeClr>
                </a:solidFill>
              </a:rPr>
              <a:t>предлогов, наречий, прилагатель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ных.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57B17"/>
                </a:solidFill>
              </a:rPr>
              <a:t>Требования к расположению информации.</a:t>
            </a:r>
            <a:r>
              <a:rPr lang="ru-RU" dirty="0" smtClean="0">
                <a:solidFill>
                  <a:srgbClr val="F57B17"/>
                </a:solidFill>
              </a:rPr>
              <a:t/>
            </a:r>
            <a:br>
              <a:rPr lang="ru-RU" dirty="0" smtClean="0">
                <a:solidFill>
                  <a:srgbClr val="F57B17"/>
                </a:solidFill>
              </a:rPr>
            </a:br>
            <a:r>
              <a:rPr lang="ru-RU" dirty="0" smtClean="0"/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Горизонтальное расположение информации;</a:t>
            </a:r>
          </a:p>
          <a:p>
            <a:pPr>
              <a:buFont typeface="Wingdings" pitchFamily="2" charset="2"/>
              <a:buChar char="§"/>
            </a:pP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наиболее важная информация в центре экрана;</a:t>
            </a:r>
          </a:p>
          <a:p>
            <a:pPr>
              <a:buNone/>
            </a:pP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комментарии к картинке располагать внизу.</a:t>
            </a:r>
          </a:p>
          <a:p>
            <a:pPr>
              <a:buFont typeface="Wingdings" pitchFamily="2" charset="2"/>
              <a:buChar char="§"/>
            </a:pP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96136" y="5661248"/>
            <a:ext cx="2232248" cy="4320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rgbClr val="F57B17"/>
                </a:solidFill>
              </a:rPr>
              <a:t>Пример</a:t>
            </a:r>
            <a:endParaRPr lang="ru-RU" sz="2400" dirty="0">
              <a:solidFill>
                <a:srgbClr val="F57B17"/>
              </a:solidFill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524328" y="5661248"/>
            <a:ext cx="538360" cy="432048"/>
          </a:xfrm>
          <a:prstGeom prst="actionButtonForwardNex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Пример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4" name="Picture 4" descr="attach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628800"/>
            <a:ext cx="5106795" cy="45259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87824" y="6237312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Московский кремль</a:t>
            </a:r>
            <a:endParaRPr lang="ru-RU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57B17"/>
                </a:solidFill>
              </a:rPr>
              <a:t>Графика</a:t>
            </a:r>
            <a:r>
              <a:rPr lang="ru-RU" dirty="0" smtClean="0">
                <a:solidFill>
                  <a:srgbClr val="F57B17"/>
                </a:solidFill>
              </a:rPr>
              <a:t/>
            </a:r>
            <a:br>
              <a:rPr lang="ru-RU" dirty="0" smtClean="0">
                <a:solidFill>
                  <a:srgbClr val="F57B17"/>
                </a:solidFill>
              </a:rPr>
            </a:br>
            <a:endParaRPr lang="ru-RU" dirty="0">
              <a:solidFill>
                <a:srgbClr val="F57B1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sz="3500" dirty="0" smtClean="0">
                <a:solidFill>
                  <a:schemeClr val="bg2">
                    <a:lumMod val="25000"/>
                  </a:schemeClr>
                </a:solidFill>
              </a:rPr>
              <a:t> Используйте четкие изображения с хорошим качеством;</a:t>
            </a:r>
            <a:endParaRPr lang="en-US" sz="35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endParaRPr lang="ru-RU" sz="35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3500" dirty="0" smtClean="0">
                <a:solidFill>
                  <a:schemeClr val="bg2">
                    <a:lumMod val="25000"/>
                  </a:schemeClr>
                </a:solidFill>
              </a:rPr>
              <a:t> лучше </a:t>
            </a:r>
            <a:r>
              <a:rPr lang="ru-RU" sz="3500" b="1" dirty="0" smtClean="0">
                <a:solidFill>
                  <a:schemeClr val="bg2">
                    <a:lumMod val="25000"/>
                  </a:schemeClr>
                </a:solidFill>
              </a:rPr>
              <a:t>растровые</a:t>
            </a:r>
            <a:r>
              <a:rPr lang="ru-RU" sz="3500" dirty="0" smtClean="0">
                <a:solidFill>
                  <a:schemeClr val="bg2">
                    <a:lumMod val="25000"/>
                  </a:schemeClr>
                </a:solidFill>
              </a:rPr>
              <a:t> изображения (в формате </a:t>
            </a: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jpg</a:t>
            </a:r>
            <a:r>
              <a:rPr lang="ru-RU" sz="3500" dirty="0" smtClean="0">
                <a:solidFill>
                  <a:schemeClr val="bg2">
                    <a:lumMod val="25000"/>
                  </a:schemeClr>
                </a:solidFill>
              </a:rPr>
              <a:t>) заранее обработать в любом графическом редакторе для уменьшения размера файла. Если такой возможности нет, используйте панель «Настройка изображения».</a:t>
            </a:r>
            <a:endParaRPr lang="ru-RU" sz="35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6056" y="2924944"/>
            <a:ext cx="2210544" cy="4320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F57B17"/>
                </a:solidFill>
              </a:rPr>
              <a:t>Частые ошибки</a:t>
            </a:r>
            <a:endParaRPr lang="ru-RU" dirty="0">
              <a:solidFill>
                <a:srgbClr val="F57B17"/>
              </a:solidFill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6876256" y="2924944"/>
            <a:ext cx="576064" cy="432048"/>
          </a:xfrm>
          <a:prstGeom prst="actionButtonForwardNex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C:\Users\Мила\Desktop\CD92D5D537774058B0A60EF56AA2B53E-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3" y="2071688"/>
            <a:ext cx="3643312" cy="404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8" descr="C:\Users\Мила\Desktop\CD92D5D537774058B0A60EF56AA2B53E-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2071688"/>
            <a:ext cx="3643313" cy="403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571501" y="2143125"/>
            <a:ext cx="4000500" cy="38576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835696" y="332656"/>
            <a:ext cx="53285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Частые ошибки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57B17"/>
                </a:solidFill>
              </a:rPr>
              <a:t>Требования к шрифтам</a:t>
            </a:r>
            <a:endParaRPr lang="ru-RU" dirty="0">
              <a:solidFill>
                <a:srgbClr val="F57B1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buFont typeface="Wingdings" pitchFamily="2" charset="2"/>
              <a:buChar char="§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Размер заголовка не менее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24 пунктов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, остальной информации не менее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18 пунктов;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не более двух -  трех типов шрифтов в одной презентации;</a:t>
            </a:r>
          </a:p>
          <a:p>
            <a:pPr lvl="0">
              <a:buFont typeface="Wingdings" pitchFamily="2" charset="2"/>
              <a:buChar char="§"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для выделения информации использовать начертание:</a:t>
            </a:r>
            <a:r>
              <a:rPr lang="ru-RU" dirty="0" smtClean="0">
                <a:solidFill>
                  <a:srgbClr val="F57B17"/>
                </a:solidFill>
              </a:rPr>
              <a:t> полужирный шрифт, </a:t>
            </a:r>
            <a:r>
              <a:rPr lang="ru-RU" i="1" dirty="0" smtClean="0">
                <a:solidFill>
                  <a:srgbClr val="F57B17"/>
                </a:solidFill>
              </a:rPr>
              <a:t>курсив </a:t>
            </a:r>
            <a:r>
              <a:rPr lang="ru-RU" dirty="0" smtClean="0">
                <a:solidFill>
                  <a:srgbClr val="F57B17"/>
                </a:solidFill>
              </a:rPr>
              <a:t>или </a:t>
            </a:r>
            <a:r>
              <a:rPr lang="ru-RU" u="sng" dirty="0" smtClean="0">
                <a:solidFill>
                  <a:srgbClr val="F57B17"/>
                </a:solidFill>
              </a:rPr>
              <a:t>подчеркивание.</a:t>
            </a:r>
            <a:endParaRPr lang="en-US" u="sng" dirty="0" smtClean="0">
              <a:solidFill>
                <a:srgbClr val="F57B17"/>
              </a:solidFill>
            </a:endParaRPr>
          </a:p>
          <a:p>
            <a:pPr lvl="0"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57B17"/>
                </a:solidFill>
              </a:rPr>
              <a:t>Требования к шрифтам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Шрифты </a:t>
            </a:r>
            <a:r>
              <a:rPr lang="en-US" dirty="0" smtClean="0"/>
              <a:t> c</a:t>
            </a:r>
            <a:r>
              <a:rPr lang="ru-RU" dirty="0" smtClean="0"/>
              <a:t> засечками и  прописные буквы  трудно читаются с большого расстояния;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Calibri" pitchFamily="34" charset="0"/>
              </a:rPr>
              <a:t> для основного текста оптимален гладкий шрифт без засечек: </a:t>
            </a:r>
            <a:r>
              <a:rPr lang="en-US" dirty="0" smtClean="0">
                <a:latin typeface="Calibri" pitchFamily="34" charset="0"/>
              </a:rPr>
              <a:t>Calibri, 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/>
              <a:t>Arial</a:t>
            </a:r>
            <a:r>
              <a:rPr lang="ru-RU" dirty="0" smtClean="0">
                <a:latin typeface="Calibri" pitchFamily="34" charset="0"/>
              </a:rPr>
              <a:t>,  </a:t>
            </a:r>
            <a:r>
              <a:rPr lang="ru-RU" dirty="0" err="1" smtClean="0">
                <a:latin typeface="Tahoma" pitchFamily="34" charset="0"/>
                <a:cs typeface="Tahoma" pitchFamily="34" charset="0"/>
              </a:rPr>
              <a:t>Tahoma</a:t>
            </a:r>
            <a:r>
              <a:rPr lang="ru-RU" dirty="0" smtClean="0">
                <a:latin typeface="Calibri" pitchFamily="34" charset="0"/>
              </a:rPr>
              <a:t>,  </a:t>
            </a:r>
            <a:r>
              <a:rPr lang="ru-RU" dirty="0" err="1" smtClean="0">
                <a:latin typeface="Verdana" pitchFamily="34" charset="0"/>
              </a:rPr>
              <a:t>Verdana</a:t>
            </a:r>
            <a:r>
              <a:rPr lang="ru-RU" dirty="0" smtClean="0">
                <a:latin typeface="Verdana" pitchFamily="34" charset="0"/>
              </a:rPr>
              <a:t>;</a:t>
            </a:r>
          </a:p>
          <a:p>
            <a:pPr>
              <a:buFont typeface="Wingdings" pitchFamily="2" charset="2"/>
              <a:buChar char="§"/>
            </a:pPr>
            <a:endParaRPr lang="ru-RU" dirty="0" smtClean="0">
              <a:latin typeface="Verdana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Calibri" pitchFamily="34" charset="0"/>
              </a:rPr>
              <a:t>для заголовка можно использовать декоративный шрифт, если он хорошо читаем: </a:t>
            </a:r>
            <a:r>
              <a:rPr lang="en-US" dirty="0" smtClean="0">
                <a:latin typeface="Monotype Corsiva" pitchFamily="66" charset="0"/>
              </a:rPr>
              <a:t>Monotype </a:t>
            </a:r>
            <a:r>
              <a:rPr lang="en-US" dirty="0" err="1" smtClean="0">
                <a:latin typeface="Monotype Corsiva" pitchFamily="66" charset="0"/>
              </a:rPr>
              <a:t>Corsiva</a:t>
            </a:r>
            <a:r>
              <a:rPr lang="en-US" dirty="0" smtClean="0">
                <a:latin typeface="Monotype Corsiva" pitchFamily="66" charset="0"/>
              </a:rPr>
              <a:t>, </a:t>
            </a:r>
            <a:r>
              <a:rPr lang="en-US" dirty="0" smtClean="0">
                <a:latin typeface="Mistral" pitchFamily="66" charset="0"/>
              </a:rPr>
              <a:t>Mistral, </a:t>
            </a:r>
            <a:r>
              <a:rPr lang="en-US" dirty="0" smtClean="0">
                <a:latin typeface="Georgia" pitchFamily="18" charset="0"/>
              </a:rPr>
              <a:t>Georgia</a:t>
            </a:r>
            <a:r>
              <a:rPr lang="ru-RU" dirty="0" smtClean="0">
                <a:latin typeface="Georgia" pitchFamily="18" charset="0"/>
              </a:rPr>
              <a:t>, </a:t>
            </a:r>
            <a:r>
              <a:rPr lang="en-US" dirty="0" smtClean="0">
                <a:latin typeface="Comic Sans MS" pitchFamily="66" charset="0"/>
              </a:rPr>
              <a:t>Comic Sans</a:t>
            </a:r>
            <a:r>
              <a:rPr lang="ru-RU" dirty="0" smtClean="0">
                <a:latin typeface="Comic Sans MS" pitchFamily="66" charset="0"/>
              </a:rPr>
              <a:t>.</a:t>
            </a:r>
            <a:r>
              <a:rPr lang="en-US" dirty="0" smtClean="0">
                <a:latin typeface="Comic Sans MS" pitchFamily="66" charset="0"/>
              </a:rPr>
              <a:t> </a:t>
            </a:r>
            <a:endParaRPr lang="en-US" u="sng" dirty="0" smtClean="0"/>
          </a:p>
          <a:p>
            <a:pPr lvl="0">
              <a:buFont typeface="Wingdings" pitchFamily="2" charset="2"/>
              <a:buChar char="§"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b="1" dirty="0" smtClean="0">
                <a:solidFill>
                  <a:srgbClr val="F57B17"/>
                </a:solidFill>
              </a:rPr>
              <a:t>Объем информации и требования к содержанию</a:t>
            </a:r>
            <a:r>
              <a:rPr lang="ru-RU" dirty="0" smtClean="0">
                <a:solidFill>
                  <a:srgbClr val="F57B17"/>
                </a:solidFill>
              </a:rPr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На одном слайде не более трех фактов, выводов, определений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Ключевые пункты отражаются по одному на каждом отдельном слайде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Слайды не надо перегружать ни текстом, ни картинками. Лучше  располагать на одном слайде более 2 – 3 рисунков.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56176" y="5877272"/>
            <a:ext cx="2520280" cy="360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rgbClr val="F57B17"/>
                </a:solidFill>
              </a:rPr>
              <a:t>Частые ошибки</a:t>
            </a:r>
            <a:endParaRPr lang="ru-RU" sz="2400" dirty="0">
              <a:solidFill>
                <a:srgbClr val="F57B17"/>
              </a:solidFill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316416" y="5877272"/>
            <a:ext cx="430856" cy="360040"/>
          </a:xfrm>
          <a:prstGeom prst="actionButtonForwardNex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Частые ошибки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" name="Содержимое 8" descr="14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331124" y="1305630"/>
            <a:ext cx="6481235" cy="4859674"/>
          </a:xfrm>
          <a:ln w="38100">
            <a:solidFill>
              <a:schemeClr val="bg2">
                <a:lumMod val="10000"/>
              </a:schemeClr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547664" y="1844824"/>
            <a:ext cx="590465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Гвоздика Шабо</a:t>
            </a:r>
            <a:r>
              <a:rPr lang="ru-RU" dirty="0" smtClean="0"/>
              <a:t> мало пригодна для оформле­ния из-за короткого и прохладного лета, зацветает в авгу­сте, поэтому в Сибири ее выращивают в основном на срез. Растения до 50 см высоты с густомахровыми, до 5 см в диаметре, душистыми цветками разнообразной окраски (белой, кремовой, желтой, розовой, красной и др.). Размножается семенами, в наших условиях семян не дает. Длительность периода от посева до цветения 6 месяцев. Семена высевают в феврале. Сеянцы пикируют в марте в ящики на расстоянии 5х5 см или в </a:t>
            </a:r>
            <a:r>
              <a:rPr lang="ru-RU" dirty="0" err="1" smtClean="0"/>
              <a:t>торфоперегнойные</a:t>
            </a:r>
            <a:r>
              <a:rPr lang="ru-RU" dirty="0" smtClean="0"/>
              <a:t> горшочки по одному растению. В мае высаживают в парники или рассадники в плодородную почву. В прохладное время, весной и осенью, посадки накрывают пленкой.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2339752" y="6309320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Слайд перегружен текстом</a:t>
            </a:r>
            <a:endParaRPr lang="ru-RU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Частые ошибки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Picture 5" descr="Вермер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3" y="1214422"/>
            <a:ext cx="2457467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Рембранд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196752"/>
            <a:ext cx="2232248" cy="2789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Рембрандт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3356992"/>
            <a:ext cx="2289188" cy="2861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Рембрандт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3789040"/>
            <a:ext cx="2670742" cy="2811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Халс Франс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86050" y="1357299"/>
            <a:ext cx="3442134" cy="179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Вермер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3645024"/>
            <a:ext cx="2133585" cy="260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214546" y="128586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1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857488" y="135729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2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86578" y="12858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3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71802" y="39290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00694" y="335756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5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15140" y="407194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995936" y="6237312"/>
            <a:ext cx="4371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Слайд перегружен картинками</a:t>
            </a:r>
            <a:endParaRPr lang="ru-RU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F57B17"/>
                </a:solidFill>
              </a:rPr>
              <a:t>Оформление слайдов</a:t>
            </a:r>
            <a:endParaRPr lang="ru-RU" dirty="0">
              <a:solidFill>
                <a:srgbClr val="F57B17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4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717032"/>
            <a:ext cx="2376264" cy="200850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57B17"/>
                </a:solidFill>
              </a:rPr>
              <a:t>Способы выделения информации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Следует использовать: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рамки, границы, заливку;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 lvl="0">
              <a:buFont typeface="Wingdings" pitchFamily="2" charset="2"/>
              <a:buChar char="§"/>
            </a:pPr>
            <a:r>
              <a:rPr lang="ru-RU" dirty="0" smtClean="0"/>
              <a:t>разные цвета шрифтов, штриховку, стрелки;</a:t>
            </a:r>
          </a:p>
          <a:p>
            <a:pPr lvl="0">
              <a:buFont typeface="Wingdings" pitchFamily="2" charset="2"/>
              <a:buChar char="§"/>
            </a:pPr>
            <a:endParaRPr lang="ru-RU" dirty="0" smtClean="0"/>
          </a:p>
          <a:p>
            <a:pPr lvl="0">
              <a:buFont typeface="Wingdings" pitchFamily="2" charset="2"/>
              <a:buChar char="§"/>
            </a:pPr>
            <a:r>
              <a:rPr lang="ru-RU" dirty="0" smtClean="0"/>
              <a:t>рисунки, диаграммы, схемы для иллюстрации наиболее важных фактов;</a:t>
            </a:r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660232" y="6093296"/>
            <a:ext cx="1872208" cy="4320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F57B17"/>
                </a:solidFill>
              </a:rPr>
              <a:t>Пример</a:t>
            </a:r>
            <a:endParaRPr lang="ru-RU" sz="2400" b="1" dirty="0">
              <a:solidFill>
                <a:srgbClr val="F57B17"/>
              </a:solidFill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504056" cy="432048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Порядок съемки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57B17"/>
                </a:solidFill>
              </a:rPr>
              <a:t>Виды слайдов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  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Для обеспечения разнообразия следует использовать разные виды слайдов:</a:t>
            </a:r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 текстом;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 таблицами;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 диаграммами.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Информационные 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>
                <a:hlinkClick r:id="rId2"/>
              </a:rPr>
              <a:t>e-t-11b-548-09.blogspot.com</a:t>
            </a:r>
            <a:r>
              <a:rPr lang="en-US" dirty="0" smtClean="0"/>
              <a:t> › </a:t>
            </a:r>
            <a:r>
              <a:rPr lang="en-US" u="sng" dirty="0" smtClean="0">
                <a:hlinkClick r:id="rId3"/>
              </a:rPr>
              <a:t>2009/12/blog-post.html</a:t>
            </a:r>
            <a:endParaRPr lang="ru-RU" dirty="0" smtClean="0"/>
          </a:p>
          <a:p>
            <a:r>
              <a:rPr lang="en-US" dirty="0" smtClean="0"/>
              <a:t> http://www.it-n.ru/communities.aspx?cat_no=4262&amp;&amp;tmpl=com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http://www.it-n.ru/Board.aspx?cat_no=107408&amp;Tmpl=Themes&amp;BoardId=133704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http://belyk5.narod.ru/Present.htm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Стиль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Соблюдайте единый стиль оформления;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избегайте стилей, которые будут отвлекать от самой презентации;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вспомогательная информация (управляющие кнопки) не должны преобладать над основной информацией (текст, рисунки).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72200" y="2852936"/>
            <a:ext cx="1800200" cy="4320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F57B17"/>
                </a:solidFill>
              </a:rPr>
              <a:t>Пример</a:t>
            </a:r>
            <a:endParaRPr lang="ru-RU" sz="2400" b="1" dirty="0">
              <a:solidFill>
                <a:srgbClr val="F57B17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668344" y="2852936"/>
            <a:ext cx="504056" cy="432048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Пример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Picture 10" descr="Рисунок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681" y="1700808"/>
            <a:ext cx="5852382" cy="43924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57B17"/>
                </a:solidFill>
              </a:rPr>
              <a:t>Использование цветов</a:t>
            </a:r>
            <a:endParaRPr lang="ru-RU" b="1" dirty="0">
              <a:solidFill>
                <a:srgbClr val="F57B1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На одном слайде рекомендуется использовать не более трех цветов: один для фона, один для заголовков, один для текста;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для фона и текста используйте контрастные цвета. Предпочтительнее, если фон светлый, а текст темный;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обратите особое внимание на цвет гиперссылок (до и после использования).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4437112"/>
            <a:ext cx="1800200" cy="360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Пример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6732240" y="4437112"/>
            <a:ext cx="432048" cy="360040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rgbClr val="F57B17"/>
                </a:solidFill>
              </a:rPr>
              <a:t>Таблица сочетаемости </a:t>
            </a:r>
            <a:br>
              <a:rPr lang="ru-RU" b="1" dirty="0" smtClean="0">
                <a:solidFill>
                  <a:srgbClr val="F57B17"/>
                </a:solidFill>
              </a:rPr>
            </a:br>
            <a:r>
              <a:rPr lang="ru-RU" b="1" dirty="0" smtClean="0">
                <a:solidFill>
                  <a:srgbClr val="F57B17"/>
                </a:solidFill>
              </a:rPr>
              <a:t>некоторых цветов</a:t>
            </a:r>
            <a:endParaRPr lang="ru-RU" b="1" dirty="0">
              <a:solidFill>
                <a:srgbClr val="F57B17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43608" y="1628800"/>
          <a:ext cx="4546848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684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cs typeface="Arial" pitchFamily="34" charset="0"/>
                        </a:rPr>
                        <a:t>черный на желтом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B050"/>
                          </a:solidFill>
                          <a:latin typeface="Comic Sans MS" pitchFamily="66" charset="0"/>
                          <a:cs typeface="Arial" pitchFamily="34" charset="0"/>
                        </a:rPr>
                        <a:t>зеленый</a:t>
                      </a:r>
                      <a:r>
                        <a:rPr lang="ru-RU" sz="1800" b="1" baseline="0" dirty="0" smtClean="0">
                          <a:solidFill>
                            <a:srgbClr val="00B050"/>
                          </a:solidFill>
                          <a:latin typeface="Comic Sans MS" pitchFamily="66" charset="0"/>
                          <a:cs typeface="Arial" pitchFamily="34" charset="0"/>
                        </a:rPr>
                        <a:t> на белом</a:t>
                      </a:r>
                      <a:endParaRPr lang="ru-RU" sz="1800" b="1" dirty="0">
                        <a:solidFill>
                          <a:srgbClr val="00B050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  <a:cs typeface="Arial" pitchFamily="34" charset="0"/>
                        </a:rPr>
                        <a:t>красный на белом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  <a:cs typeface="Arial" pitchFamily="34" charset="0"/>
                        </a:rPr>
                        <a:t>синий на белом</a:t>
                      </a:r>
                      <a:endParaRPr lang="ru-RU" sz="1800" b="1" dirty="0">
                        <a:solidFill>
                          <a:srgbClr val="0070C0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Comic Sans MS" pitchFamily="66" charset="0"/>
                          <a:cs typeface="Arial" pitchFamily="34" charset="0"/>
                        </a:rPr>
                        <a:t>черный на белом</a:t>
                      </a:r>
                      <a:endParaRPr lang="ru-RU" sz="1800" b="1" dirty="0"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Comic Sans MS" pitchFamily="66" charset="0"/>
                          <a:cs typeface="Arial" pitchFamily="34" charset="0"/>
                        </a:rPr>
                        <a:t>белый на синем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FFFF00"/>
                          </a:solidFill>
                          <a:latin typeface="Comic Sans MS" pitchFamily="66" charset="0"/>
                          <a:cs typeface="Arial" pitchFamily="34" charset="0"/>
                        </a:rPr>
                        <a:t>желтый на черном</a:t>
                      </a:r>
                      <a:endParaRPr lang="ru-RU" sz="1800" b="1" dirty="0">
                        <a:solidFill>
                          <a:srgbClr val="FFFF00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Comic Sans MS" pitchFamily="66" charset="0"/>
                          <a:cs typeface="Arial" pitchFamily="34" charset="0"/>
                        </a:rPr>
                        <a:t>белый на красном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Comic Sans MS" pitchFamily="66" charset="0"/>
                          <a:cs typeface="Arial" pitchFamily="34" charset="0"/>
                        </a:rPr>
                        <a:t>белый на зеленом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Comic Sans MS" pitchFamily="66" charset="0"/>
                          <a:cs typeface="Arial" pitchFamily="34" charset="0"/>
                        </a:rPr>
                        <a:t>белый на черном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  <a:cs typeface="Arial" pitchFamily="34" charset="0"/>
                        </a:rPr>
                        <a:t>красный</a:t>
                      </a:r>
                      <a:r>
                        <a:rPr lang="ru-RU" sz="1800" b="1" baseline="0" dirty="0" smtClean="0">
                          <a:solidFill>
                            <a:srgbClr val="FF0000"/>
                          </a:solidFill>
                          <a:latin typeface="Comic Sans MS" pitchFamily="66" charset="0"/>
                          <a:cs typeface="Arial" pitchFamily="34" charset="0"/>
                        </a:rPr>
                        <a:t> на желтом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B050"/>
                          </a:solidFill>
                          <a:latin typeface="Comic Sans MS" pitchFamily="66" charset="0"/>
                          <a:cs typeface="Arial" pitchFamily="34" charset="0"/>
                        </a:rPr>
                        <a:t>зеленый на красном</a:t>
                      </a:r>
                      <a:endParaRPr lang="ru-RU" sz="1800" b="1" dirty="0">
                        <a:solidFill>
                          <a:srgbClr val="00B050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  <a:cs typeface="Arial" pitchFamily="34" charset="0"/>
                        </a:rPr>
                        <a:t>красный на зеленом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84168" y="2348880"/>
            <a:ext cx="258180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Чем ниже строчка, тем хуже читаемость</a:t>
            </a:r>
          </a:p>
          <a:p>
            <a:pPr algn="ctr">
              <a:defRPr/>
            </a:pP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текста</a:t>
            </a:r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57B17"/>
                </a:solidFill>
              </a:rPr>
              <a:t>Анимационные эффекты</a:t>
            </a:r>
            <a:endParaRPr lang="ru-RU" b="1" dirty="0">
              <a:solidFill>
                <a:srgbClr val="F57B1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Используйте возможности компьютерной анимации для представления информации на слайде;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не стоит злоупотреблять различными анимационными эффектами,</a:t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они не должны отвлекать внимание от содержания информации на слайде.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5445224"/>
            <a:ext cx="2952328" cy="4320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F57B17"/>
                </a:solidFill>
              </a:rPr>
              <a:t>Частые ошибки</a:t>
            </a:r>
            <a:endParaRPr lang="ru-RU" sz="2400" b="1" dirty="0">
              <a:solidFill>
                <a:srgbClr val="F57B17"/>
              </a:solidFill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812360" y="5445224"/>
            <a:ext cx="504056" cy="432048"/>
          </a:xfrm>
          <a:prstGeom prst="actionButtonForwardNext">
            <a:avLst/>
          </a:prstGeom>
          <a:solidFill>
            <a:srgbClr val="F57B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Частые ошибки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000" b="1" dirty="0" smtClean="0"/>
              <a:t>        </a:t>
            </a:r>
            <a:r>
              <a:rPr lang="ru-RU" sz="3800" b="1" dirty="0" smtClean="0"/>
              <a:t>История картины «Черный квадрат»</a:t>
            </a:r>
          </a:p>
          <a:p>
            <a:pPr>
              <a:buNone/>
            </a:pPr>
            <a:r>
              <a:rPr lang="ru-RU" sz="3800" dirty="0" smtClean="0"/>
              <a:t>           Работа была выполнена летом и осенью 1915 года. По утверждению художника, он писал её несколько месяцев. Работа была выставлена на последней футуристической выставке «0.10», открывшейся в Петербурге 19 декабря 1915 года. Среди тридцати девяти картин, выставленных Малевичем на самом видном месте, в так называемом «красном углу», где обычно вешают иконы, висел «Чёрный квадрат».</a:t>
            </a:r>
          </a:p>
          <a:p>
            <a:pPr>
              <a:buNone/>
            </a:pPr>
            <a:r>
              <a:rPr lang="ru-RU" sz="3800" dirty="0" smtClean="0"/>
              <a:t>            Впоследствии Малевич выполнил несколько копий «Чёрного квадрата» (по некоторым данным, семь). Достоверно известно, что в период с 1915 по начало 1930-х годов Малевич создал четыре варианта «Чёрного Квадрата», которые различаются рисунком, фактурой и цветом. 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71600" y="4509120"/>
            <a:ext cx="7772400" cy="136207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57B17"/>
                </a:solidFill>
              </a:rPr>
              <a:t>Представление </a:t>
            </a:r>
            <a:r>
              <a:rPr lang="en-US" dirty="0" smtClean="0">
                <a:solidFill>
                  <a:srgbClr val="F57B17"/>
                </a:solidFill>
              </a:rPr>
              <a:t/>
            </a:r>
            <a:br>
              <a:rPr lang="en-US" dirty="0" smtClean="0">
                <a:solidFill>
                  <a:srgbClr val="F57B17"/>
                </a:solidFill>
              </a:rPr>
            </a:br>
            <a:r>
              <a:rPr lang="ru-RU" dirty="0" smtClean="0">
                <a:solidFill>
                  <a:srgbClr val="F57B17"/>
                </a:solidFill>
              </a:rPr>
              <a:t>информации</a:t>
            </a:r>
            <a:endParaRPr lang="ru-RU" dirty="0">
              <a:solidFill>
                <a:srgbClr val="F57B17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4293096"/>
            <a:ext cx="2016224" cy="167146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умерки">
  <a:themeElements>
    <a:clrScheme name="Сумерки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Сумерки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801</TotalTime>
  <Words>688</Words>
  <Application>Microsoft Office PowerPoint</Application>
  <PresentationFormat>Экран (4:3)</PresentationFormat>
  <Paragraphs>117</Paragraphs>
  <Slides>23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Тема2</vt:lpstr>
      <vt:lpstr>Сумерки</vt:lpstr>
      <vt:lpstr>Занавес</vt:lpstr>
      <vt:lpstr>Текстура</vt:lpstr>
      <vt:lpstr>Оформление по умолчанию</vt:lpstr>
      <vt:lpstr>Тема3</vt:lpstr>
      <vt:lpstr>Как оформить презентацию</vt:lpstr>
      <vt:lpstr>Оформление слайдов</vt:lpstr>
      <vt:lpstr>Стиль</vt:lpstr>
      <vt:lpstr>Пример</vt:lpstr>
      <vt:lpstr>Использование цветов</vt:lpstr>
      <vt:lpstr>Таблица сочетаемости  некоторых цветов</vt:lpstr>
      <vt:lpstr>Анимационные эффекты</vt:lpstr>
      <vt:lpstr>Частые ошибки</vt:lpstr>
      <vt:lpstr>Представление  информации</vt:lpstr>
      <vt:lpstr>Требования к содержанию информации</vt:lpstr>
      <vt:lpstr>Требования к расположению информации.  </vt:lpstr>
      <vt:lpstr>Пример</vt:lpstr>
      <vt:lpstr>Графика </vt:lpstr>
      <vt:lpstr>Презентация PowerPoint</vt:lpstr>
      <vt:lpstr>Требования к шрифтам</vt:lpstr>
      <vt:lpstr>Требования к шрифтам</vt:lpstr>
      <vt:lpstr> Объем информации и требования к содержанию.</vt:lpstr>
      <vt:lpstr>Частые ошибки</vt:lpstr>
      <vt:lpstr>Частые ошибки</vt:lpstr>
      <vt:lpstr>Способы выделения информации </vt:lpstr>
      <vt:lpstr>Порядок съемки</vt:lpstr>
      <vt:lpstr>Виды слайдов </vt:lpstr>
      <vt:lpstr>Информационные 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оформить презентацию</dc:title>
  <cp:lastModifiedBy>Admin</cp:lastModifiedBy>
  <cp:revision>86</cp:revision>
  <dcterms:modified xsi:type="dcterms:W3CDTF">2023-02-25T14:00:56Z</dcterms:modified>
</cp:coreProperties>
</file>