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78" r:id="rId3"/>
    <p:sldId id="273" r:id="rId4"/>
    <p:sldId id="260" r:id="rId5"/>
    <p:sldId id="274" r:id="rId6"/>
    <p:sldId id="275" r:id="rId7"/>
    <p:sldId id="276" r:id="rId8"/>
    <p:sldId id="261" r:id="rId9"/>
    <p:sldId id="262" r:id="rId10"/>
    <p:sldId id="284" r:id="rId11"/>
    <p:sldId id="285" r:id="rId12"/>
    <p:sldId id="263" r:id="rId13"/>
    <p:sldId id="267" r:id="rId14"/>
    <p:sldId id="268" r:id="rId15"/>
    <p:sldId id="264" r:id="rId16"/>
    <p:sldId id="272" r:id="rId17"/>
    <p:sldId id="269" r:id="rId18"/>
    <p:sldId id="270" r:id="rId19"/>
    <p:sldId id="283" r:id="rId20"/>
    <p:sldId id="265" r:id="rId21"/>
    <p:sldId id="271" r:id="rId22"/>
    <p:sldId id="282" r:id="rId23"/>
    <p:sldId id="281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1926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98990A-1997-426B-AFB2-E119C069628A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474478-AC72-447B-A9E7-1401339CFE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527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74478-AC72-447B-A9E7-1401339CFE8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gatu.ac.ru/ddo/oot/izd/g5.htm" TargetMode="External"/><Relationship Id="rId2" Type="http://schemas.openxmlformats.org/officeDocument/2006/relationships/hyperlink" Target="http://kna-s33.ucoz.ru/load/17-1-0-15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source.org/wiki/%C3%CE%D1%D2_7.1%972003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476672"/>
            <a:ext cx="7270576" cy="4536504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6600" b="1" i="1" dirty="0" smtClean="0"/>
              <a:t/>
            </a:r>
            <a:br>
              <a:rPr lang="ru-RU" sz="6600" b="1" i="1" dirty="0" smtClean="0"/>
            </a:br>
            <a:r>
              <a:rPr lang="ru-RU" sz="6600" b="1" i="1" dirty="0" smtClean="0"/>
              <a:t/>
            </a:r>
            <a:br>
              <a:rPr lang="ru-RU" sz="6600" b="1" i="1" dirty="0" smtClean="0"/>
            </a:br>
            <a:r>
              <a:rPr lang="ru-RU" sz="4800" b="1" i="1" dirty="0" smtClean="0"/>
              <a:t>Как написать реферат?</a:t>
            </a:r>
            <a:endParaRPr lang="ru-RU" sz="48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4149080"/>
            <a:ext cx="5040560" cy="648072"/>
          </a:xfrm>
          <a:ln>
            <a:noFill/>
          </a:ln>
        </p:spPr>
        <p:txBody>
          <a:bodyPr/>
          <a:lstStyle/>
          <a:p>
            <a:r>
              <a:rPr lang="ru-RU" dirty="0" smtClean="0"/>
              <a:t>Памятка ученику</a:t>
            </a:r>
            <a:endParaRPr lang="ru-RU" dirty="0"/>
          </a:p>
        </p:txBody>
      </p:sp>
      <p:pic>
        <p:nvPicPr>
          <p:cNvPr id="2050" name="Picture 2" descr="C:\Documents and Settings\User\Мои документы\Мои рисунки\Организатор клипов (Microsoft)\00250692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764704"/>
            <a:ext cx="2880320" cy="228271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91072" y="6021288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 </a:t>
            </a:r>
            <a:r>
              <a:rPr lang="ru-RU" sz="1600" dirty="0" smtClean="0"/>
              <a:t>Киселева Валентина Ивановна, </a:t>
            </a:r>
            <a:r>
              <a:rPr lang="ru-RU" sz="1600" dirty="0" smtClean="0"/>
              <a:t>учитель изобразительного искусства </a:t>
            </a:r>
            <a:r>
              <a:rPr lang="ru-RU" sz="1600" dirty="0" smtClean="0"/>
              <a:t>МБОУ «</a:t>
            </a:r>
            <a:r>
              <a:rPr lang="ru-RU" sz="1600" dirty="0" err="1" smtClean="0"/>
              <a:t>Адашевская</a:t>
            </a:r>
            <a:r>
              <a:rPr lang="ru-RU" sz="1600" dirty="0" smtClean="0"/>
              <a:t> СОШ»</a:t>
            </a:r>
            <a:endParaRPr lang="ru-RU" sz="1600" dirty="0" smtClean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632848" cy="1143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i="1" dirty="0" smtClean="0"/>
              <a:t>Формат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600200"/>
            <a:ext cx="7643192" cy="4781128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Реферат должен быть выполнен на одной стороне листа белой бумаги формата А4 (210х297 мм). </a:t>
            </a:r>
          </a:p>
          <a:p>
            <a:r>
              <a:rPr lang="ru-RU" dirty="0" smtClean="0"/>
              <a:t>Цвет шрифта - черный. </a:t>
            </a:r>
          </a:p>
          <a:p>
            <a:r>
              <a:rPr lang="ru-RU" dirty="0" smtClean="0"/>
              <a:t>Гарнитура шрифта основного текста — «</a:t>
            </a:r>
            <a:r>
              <a:rPr lang="ru-RU" dirty="0" err="1" smtClean="0"/>
              <a:t>Times</a:t>
            </a:r>
            <a:r>
              <a:rPr lang="ru-RU" dirty="0" smtClean="0"/>
              <a:t> </a:t>
            </a:r>
            <a:r>
              <a:rPr lang="ru-RU" dirty="0" err="1" smtClean="0"/>
              <a:t>New</a:t>
            </a:r>
            <a:r>
              <a:rPr lang="ru-RU" dirty="0" smtClean="0"/>
              <a:t> </a:t>
            </a:r>
            <a:r>
              <a:rPr lang="ru-RU" dirty="0" err="1" smtClean="0"/>
              <a:t>Roman</a:t>
            </a:r>
            <a:r>
              <a:rPr lang="ru-RU" dirty="0" smtClean="0"/>
              <a:t>» или аналогичная. </a:t>
            </a:r>
          </a:p>
          <a:p>
            <a:r>
              <a:rPr lang="ru-RU" dirty="0" smtClean="0"/>
              <a:t>Кегль (размер) от 12 до 14 пунктов. </a:t>
            </a:r>
          </a:p>
          <a:p>
            <a:r>
              <a:rPr lang="ru-RU" dirty="0" smtClean="0"/>
              <a:t>Формат абзаца: полное выравнивание («по ширине»). </a:t>
            </a:r>
          </a:p>
          <a:p>
            <a:r>
              <a:rPr lang="ru-RU" dirty="0" smtClean="0"/>
              <a:t>Отступ красной строки одинаковый по всему тексту.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88832" cy="1143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i="1" dirty="0" smtClean="0"/>
              <a:t>Формат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600200"/>
            <a:ext cx="7571184" cy="4853136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Расстояние между названием главы (подраздела) и текстом должно быть равно 2,5 интервалам. Однако расстояние между подзаголовком и последующим текстом должно быть 2 интервала, а интервал между строками самого текста — 1,5. </a:t>
            </a:r>
          </a:p>
          <a:p>
            <a:r>
              <a:rPr lang="ru-RU" dirty="0" smtClean="0"/>
              <a:t>Размер шрифта для названия главы — 16 (полужирный), подзаголовка — 14 (полужирный), текста работы — 14. </a:t>
            </a:r>
          </a:p>
          <a:p>
            <a:r>
              <a:rPr lang="ru-RU" dirty="0" smtClean="0"/>
              <a:t>Точка в конце заголовка, располагаемого посередине листа, не ставится. Заголовки не подчёркиваются. Абзацы начинаются с новой строки и печатаются с отступом в 1,25 сантиметра. </a:t>
            </a:r>
            <a:endParaRPr lang="ru-RU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704856" cy="11430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i="1" dirty="0" smtClean="0"/>
              <a:t>Оформление титульного листа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28800"/>
            <a:ext cx="8229600" cy="4525963"/>
          </a:xfrm>
        </p:spPr>
        <p:txBody>
          <a:bodyPr>
            <a:normAutofit lnSpcReduction="10000"/>
          </a:bodyPr>
          <a:lstStyle/>
          <a:p>
            <a:pPr lvl="0">
              <a:buFont typeface="Wingdings" pitchFamily="2" charset="2"/>
              <a:buChar char="§"/>
            </a:pPr>
            <a:r>
              <a:rPr lang="ru-RU" dirty="0" smtClean="0"/>
              <a:t>Название учебного заведения;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тема реферата;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/>
              <a:t>РЕФЕРАТ;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/>
              <a:t>учащийся (</a:t>
            </a:r>
            <a:r>
              <a:rPr lang="ru-RU" dirty="0" err="1" smtClean="0"/>
              <a:t>аяся</a:t>
            </a:r>
            <a:r>
              <a:rPr lang="ru-RU" dirty="0" smtClean="0"/>
              <a:t>) __ класса: Ф.И.О.;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/>
              <a:t>руководитель: Ф.И.О.;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/>
              <a:t>город (село), в котором находится учебное заведение;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/>
              <a:t>год написания реферата.</a:t>
            </a:r>
            <a:endParaRPr lang="ru-RU" dirty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704856" cy="1143000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b="1" i="1" dirty="0" smtClean="0"/>
              <a:t>Пример оформления </a:t>
            </a:r>
            <a:br>
              <a:rPr lang="ru-RU" b="1" i="1" dirty="0" smtClean="0"/>
            </a:br>
            <a:r>
              <a:rPr lang="ru-RU" b="1" i="1" dirty="0" smtClean="0"/>
              <a:t>титульного листа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700808"/>
            <a:ext cx="7834064" cy="4525963"/>
          </a:xfrm>
        </p:spPr>
        <p:txBody>
          <a:bodyPr>
            <a:normAutofit fontScale="70000" lnSpcReduction="20000"/>
          </a:bodyPr>
          <a:lstStyle/>
          <a:p>
            <a:pPr algn="ctr">
              <a:lnSpc>
                <a:spcPct val="90000"/>
              </a:lnSpc>
              <a:buFontTx/>
              <a:buNone/>
              <a:tabLst>
                <a:tab pos="198438" algn="l"/>
              </a:tabLst>
            </a:pPr>
            <a:r>
              <a:rPr lang="ru-RU" sz="2600" dirty="0" smtClean="0">
                <a:solidFill>
                  <a:srgbClr val="000000"/>
                </a:solidFill>
                <a:cs typeface="Times New Roman" pitchFamily="18" charset="0"/>
              </a:rPr>
              <a:t>Муниципальное бюджетное </a:t>
            </a:r>
            <a:r>
              <a:rPr lang="ru-RU" sz="2600" dirty="0" smtClean="0">
                <a:solidFill>
                  <a:srgbClr val="000000"/>
                </a:solidFill>
                <a:cs typeface="Times New Roman" pitchFamily="18" charset="0"/>
              </a:rPr>
              <a:t>образовательное учреждение </a:t>
            </a:r>
            <a:r>
              <a:rPr lang="ru-RU" sz="2600" dirty="0" smtClean="0">
                <a:solidFill>
                  <a:srgbClr val="000000"/>
                </a:solidFill>
                <a:cs typeface="Times New Roman" pitchFamily="18" charset="0"/>
              </a:rPr>
              <a:t>«</a:t>
            </a:r>
            <a:r>
              <a:rPr lang="ru-RU" sz="2600" dirty="0" err="1" smtClean="0">
                <a:solidFill>
                  <a:srgbClr val="000000"/>
                </a:solidFill>
                <a:cs typeface="Times New Roman" pitchFamily="18" charset="0"/>
              </a:rPr>
              <a:t>А</a:t>
            </a:r>
            <a:r>
              <a:rPr lang="ru-RU" sz="2600" dirty="0" err="1" smtClean="0">
                <a:solidFill>
                  <a:srgbClr val="000000"/>
                </a:solidFill>
                <a:cs typeface="Times New Roman" pitchFamily="18" charset="0"/>
              </a:rPr>
              <a:t>дашевская</a:t>
            </a:r>
            <a:r>
              <a:rPr lang="ru-RU" sz="260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2600" dirty="0" smtClean="0">
                <a:solidFill>
                  <a:srgbClr val="000000"/>
                </a:solidFill>
                <a:cs typeface="Times New Roman" pitchFamily="18" charset="0"/>
              </a:rPr>
              <a:t>средняя общеобразовательная </a:t>
            </a:r>
            <a:r>
              <a:rPr lang="ru-RU" sz="2600" dirty="0" smtClean="0">
                <a:solidFill>
                  <a:srgbClr val="000000"/>
                </a:solidFill>
                <a:cs typeface="Times New Roman" pitchFamily="18" charset="0"/>
              </a:rPr>
              <a:t>школа»</a:t>
            </a:r>
            <a:endParaRPr lang="ru-RU" sz="26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Tx/>
              <a:buNone/>
              <a:tabLst>
                <a:tab pos="198438" algn="l"/>
              </a:tabLst>
            </a:pPr>
            <a:endParaRPr lang="ru-RU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Tx/>
              <a:buNone/>
              <a:tabLst>
                <a:tab pos="198438" algn="l"/>
              </a:tabLst>
            </a:pPr>
            <a:endParaRPr lang="ru-RU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Tx/>
              <a:buNone/>
              <a:tabLst>
                <a:tab pos="198438" algn="l"/>
              </a:tabLst>
            </a:pPr>
            <a:r>
              <a:rPr lang="ru-RU" sz="4100" b="1" dirty="0" smtClean="0">
                <a:solidFill>
                  <a:srgbClr val="000000"/>
                </a:solidFill>
                <a:cs typeface="Times New Roman" pitchFamily="18" charset="0"/>
              </a:rPr>
              <a:t>Афинский Акрополь </a:t>
            </a:r>
            <a:endParaRPr lang="ru-RU" sz="41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Tx/>
              <a:buNone/>
              <a:tabLst>
                <a:tab pos="198438" algn="l"/>
              </a:tabLst>
            </a:pP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 РЕФЕРАТ</a:t>
            </a:r>
          </a:p>
          <a:p>
            <a:pPr algn="just">
              <a:lnSpc>
                <a:spcPct val="90000"/>
              </a:lnSpc>
              <a:buFontTx/>
              <a:buNone/>
              <a:tabLst>
                <a:tab pos="198438" algn="l"/>
              </a:tabLst>
            </a:pP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 </a:t>
            </a:r>
          </a:p>
          <a:p>
            <a:pPr algn="just">
              <a:lnSpc>
                <a:spcPct val="90000"/>
              </a:lnSpc>
              <a:buFontTx/>
              <a:buNone/>
              <a:tabLst>
                <a:tab pos="198438" algn="l"/>
              </a:tabLst>
            </a:pPr>
            <a:endParaRPr lang="ru-RU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r">
              <a:lnSpc>
                <a:spcPct val="90000"/>
              </a:lnSpc>
              <a:buFontTx/>
              <a:buNone/>
              <a:tabLst>
                <a:tab pos="198438" algn="l"/>
              </a:tabLst>
            </a:pP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Выполнил: ученик 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10 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класса</a:t>
            </a:r>
          </a:p>
          <a:p>
            <a:pPr algn="r">
              <a:lnSpc>
                <a:spcPct val="90000"/>
              </a:lnSpc>
              <a:buFontTx/>
              <a:buNone/>
              <a:tabLst>
                <a:tab pos="198438" algn="l"/>
              </a:tabLst>
            </a:pP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Иванов Иван</a:t>
            </a:r>
          </a:p>
          <a:p>
            <a:pPr algn="r">
              <a:lnSpc>
                <a:spcPct val="90000"/>
              </a:lnSpc>
              <a:buFontTx/>
              <a:buNone/>
              <a:tabLst>
                <a:tab pos="198438" algn="l"/>
              </a:tabLst>
            </a:pP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Руководитель: учитель 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истории </a:t>
            </a:r>
            <a:endParaRPr lang="ru-RU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r">
              <a:lnSpc>
                <a:spcPct val="90000"/>
              </a:lnSpc>
              <a:buFontTx/>
              <a:buNone/>
              <a:tabLst>
                <a:tab pos="198438" algn="l"/>
              </a:tabLst>
            </a:pPr>
            <a:r>
              <a:rPr lang="ru-RU" dirty="0" err="1" smtClean="0">
                <a:solidFill>
                  <a:srgbClr val="000000"/>
                </a:solidFill>
                <a:cs typeface="Times New Roman" pitchFamily="18" charset="0"/>
              </a:rPr>
              <a:t>Синякина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 Л.И. </a:t>
            </a:r>
            <a:endParaRPr lang="ru-RU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r">
              <a:lnSpc>
                <a:spcPct val="90000"/>
              </a:lnSpc>
              <a:buFontTx/>
              <a:buNone/>
              <a:tabLst>
                <a:tab pos="198438" algn="l"/>
              </a:tabLst>
            </a:pPr>
            <a:endParaRPr lang="ru-RU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Tx/>
              <a:buNone/>
              <a:tabLst>
                <a:tab pos="198438" algn="l"/>
              </a:tabLst>
            </a:pP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 </a:t>
            </a:r>
          </a:p>
          <a:p>
            <a:pPr algn="ctr">
              <a:lnSpc>
                <a:spcPct val="90000"/>
              </a:lnSpc>
              <a:buFontTx/>
              <a:buNone/>
              <a:tabLst>
                <a:tab pos="198438" algn="l"/>
              </a:tabLst>
            </a:pPr>
            <a:r>
              <a:rPr lang="ru-RU" dirty="0" err="1" smtClean="0">
                <a:solidFill>
                  <a:srgbClr val="000000"/>
                </a:solidFill>
              </a:rPr>
              <a:t>Адашево</a:t>
            </a:r>
            <a:r>
              <a:rPr lang="ru-RU" dirty="0" smtClean="0">
                <a:solidFill>
                  <a:srgbClr val="000000"/>
                </a:solidFill>
              </a:rPr>
              <a:t> 2022</a:t>
            </a:r>
            <a:endParaRPr lang="ru-RU" dirty="0" smtClean="0">
              <a:solidFill>
                <a:srgbClr val="000000"/>
              </a:solidFill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653536" cy="1143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i="1" dirty="0" smtClean="0"/>
              <a:t>Оформление оглавления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772816"/>
            <a:ext cx="7906072" cy="4525963"/>
          </a:xfrm>
        </p:spPr>
        <p:txBody>
          <a:bodyPr>
            <a:normAutofit fontScale="62500" lnSpcReduction="20000"/>
          </a:bodyPr>
          <a:lstStyle/>
          <a:p>
            <a:pPr algn="ctr">
              <a:buFontTx/>
              <a:buNone/>
            </a:pPr>
            <a:endParaRPr lang="ru-RU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buFontTx/>
              <a:buNone/>
            </a:pPr>
            <a:endParaRPr lang="ru-RU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ОГЛАВЛЕНИЕ</a:t>
            </a:r>
            <a:r>
              <a:rPr lang="ru-RU" dirty="0" smtClean="0">
                <a:solidFill>
                  <a:srgbClr val="000000"/>
                </a:solidFill>
              </a:rPr>
              <a:t> (СОДЕРЖАНИЕ)</a:t>
            </a:r>
            <a:endParaRPr lang="ru-RU" dirty="0" smtClean="0">
              <a:solidFill>
                <a:srgbClr val="000000"/>
              </a:solidFill>
              <a:latin typeface="Courier New" pitchFamily="49" charset="0"/>
            </a:endParaRPr>
          </a:p>
          <a:p>
            <a:pPr algn="just">
              <a:buFontTx/>
              <a:buNone/>
            </a:pP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Введение ………………………………………………………………………………………………3 </a:t>
            </a:r>
            <a:endParaRPr lang="ru-RU" dirty="0" smtClean="0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Глава 1. </a:t>
            </a:r>
            <a:r>
              <a:rPr lang="ru-RU" dirty="0" smtClean="0">
                <a:solidFill>
                  <a:srgbClr val="000000"/>
                </a:solidFill>
              </a:rPr>
              <a:t>Название главы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……………………………………………………………………… </a:t>
            </a:r>
            <a:r>
              <a:rPr lang="ru-RU" dirty="0" smtClean="0">
                <a:solidFill>
                  <a:srgbClr val="000000"/>
                </a:solidFill>
              </a:rPr>
              <a:t>4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ru-RU" dirty="0" smtClean="0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1.1. </a:t>
            </a:r>
            <a:r>
              <a:rPr lang="ru-RU" dirty="0" smtClean="0">
                <a:solidFill>
                  <a:srgbClr val="000000"/>
                </a:solidFill>
              </a:rPr>
              <a:t>Название раздела…………………………………………………………………………..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4 </a:t>
            </a:r>
            <a:endParaRPr lang="ru-RU" dirty="0" smtClean="0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1.2. </a:t>
            </a:r>
            <a:r>
              <a:rPr lang="ru-RU" dirty="0" smtClean="0">
                <a:solidFill>
                  <a:srgbClr val="000000"/>
                </a:solidFill>
              </a:rPr>
              <a:t>Название раздела…………………………………………………………………………..6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ru-RU" dirty="0" smtClean="0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Глава 2. </a:t>
            </a:r>
            <a:r>
              <a:rPr lang="ru-RU" dirty="0" smtClean="0">
                <a:solidFill>
                  <a:srgbClr val="000000"/>
                </a:solidFill>
              </a:rPr>
              <a:t>Название главы………………………………………………………………………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9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ru-RU" dirty="0" smtClean="0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2.1. </a:t>
            </a:r>
            <a:r>
              <a:rPr lang="ru-RU" dirty="0" smtClean="0">
                <a:solidFill>
                  <a:srgbClr val="000000"/>
                </a:solidFill>
              </a:rPr>
              <a:t>Название раздела…………………………………………………………………………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9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ru-RU" dirty="0" smtClean="0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2.2. </a:t>
            </a:r>
            <a:r>
              <a:rPr lang="ru-RU" dirty="0" smtClean="0">
                <a:solidFill>
                  <a:srgbClr val="000000"/>
                </a:solidFill>
              </a:rPr>
              <a:t>Название раздела…………………………………………………………………………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12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ru-RU" dirty="0" smtClean="0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Заключение…………………………………………………………………………………………..</a:t>
            </a:r>
            <a:r>
              <a:rPr lang="ru-RU" dirty="0" smtClean="0">
                <a:solidFill>
                  <a:srgbClr val="000000"/>
                </a:solidFill>
              </a:rPr>
              <a:t>15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ru-RU" dirty="0" smtClean="0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Список источников и использованной литературы ………….</a:t>
            </a:r>
            <a:r>
              <a:rPr lang="ru-RU" dirty="0" smtClean="0">
                <a:solidFill>
                  <a:srgbClr val="000000"/>
                </a:solidFill>
              </a:rPr>
              <a:t>………………..16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ru-RU" dirty="0" smtClean="0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Приложения  …………………………………………………………………………………………</a:t>
            </a:r>
            <a:r>
              <a:rPr lang="ru-RU" dirty="0" smtClean="0">
                <a:solidFill>
                  <a:srgbClr val="000000"/>
                </a:solidFill>
              </a:rPr>
              <a:t>17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ru-RU" dirty="0" smtClean="0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776864" cy="11430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lvl="0"/>
            <a:r>
              <a:rPr lang="ru-RU" b="1" i="1" dirty="0" smtClean="0"/>
              <a:t>Оформление списка использованной литературы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556792"/>
            <a:ext cx="8229600" cy="4525963"/>
          </a:xfrm>
        </p:spPr>
        <p:txBody>
          <a:bodyPr/>
          <a:lstStyle/>
          <a:p>
            <a:pPr lvl="0">
              <a:buFont typeface="Wingdings" pitchFamily="2" charset="2"/>
              <a:buChar char="§"/>
            </a:pPr>
            <a:r>
              <a:rPr lang="ru-RU" dirty="0" smtClean="0"/>
              <a:t>Список литературы оформляется в алфавитной последовательности;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 lvl="0">
              <a:buFont typeface="Wingdings" pitchFamily="2" charset="2"/>
              <a:buChar char="§"/>
            </a:pPr>
            <a:r>
              <a:rPr lang="ru-RU" dirty="0" smtClean="0"/>
              <a:t>в нём указывается - </a:t>
            </a:r>
            <a:r>
              <a:rPr lang="ru-RU" i="1" dirty="0" smtClean="0"/>
              <a:t>Ф. И. О. автора. Название книги. Место издания. Издательство. Год издания.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704856" cy="1143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i="1" dirty="0" smtClean="0"/>
              <a:t>Рубрикация текста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556792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Главы: римские, арабские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Разделы (параграфы): </a:t>
            </a:r>
          </a:p>
          <a:p>
            <a:pPr lvl="3">
              <a:buNone/>
            </a:pPr>
            <a:r>
              <a:rPr lang="ru-RU" sz="3200" dirty="0" smtClean="0"/>
              <a:t>1.1. Название</a:t>
            </a:r>
          </a:p>
          <a:p>
            <a:pPr lvl="3">
              <a:buNone/>
            </a:pPr>
            <a:r>
              <a:rPr lang="ru-RU" sz="3200" dirty="0" smtClean="0"/>
              <a:t>1.2. Название</a:t>
            </a:r>
          </a:p>
          <a:p>
            <a:pPr lvl="3">
              <a:buFont typeface="Wingdings" pitchFamily="2" charset="2"/>
              <a:buChar char="§"/>
            </a:pPr>
            <a:endParaRPr lang="ru-RU" sz="3200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Абзацы (без нумерации)</a:t>
            </a:r>
            <a:endParaRPr lang="ru-RU" dirty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704856" cy="1143000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b="1" i="1" dirty="0" smtClean="0"/>
              <a:t>Пример оформления книг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288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ru-RU" b="1" dirty="0" smtClean="0"/>
              <a:t>один автор:</a:t>
            </a:r>
          </a:p>
          <a:p>
            <a:pPr>
              <a:lnSpc>
                <a:spcPct val="90000"/>
              </a:lnSpc>
              <a:buNone/>
            </a:pPr>
            <a:r>
              <a:rPr lang="ru-RU" dirty="0" smtClean="0"/>
              <a:t>	</a:t>
            </a:r>
            <a:r>
              <a:rPr lang="ru-RU" i="1" dirty="0" smtClean="0"/>
              <a:t>Жукова, О.С.</a:t>
            </a:r>
            <a:r>
              <a:rPr lang="ru-RU" dirty="0" smtClean="0"/>
              <a:t> Уникальная методика развития ребенка. От рождения до трех лет. - СПб., ИД «Нева», 2005. - 336 с.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ru-RU" b="1" dirty="0" smtClean="0"/>
              <a:t>до трех авторов:</a:t>
            </a:r>
          </a:p>
          <a:p>
            <a:pPr>
              <a:lnSpc>
                <a:spcPct val="90000"/>
              </a:lnSpc>
              <a:buNone/>
            </a:pPr>
            <a:r>
              <a:rPr lang="ru-RU" dirty="0" smtClean="0"/>
              <a:t>	Жукова, О.С. Уникальная методика развития ребенка. От рождения до трех лет /О.С. </a:t>
            </a:r>
            <a:r>
              <a:rPr lang="ru-RU" i="1" dirty="0" smtClean="0"/>
              <a:t>Жукова, А.И. Семин, А.В. Телегин</a:t>
            </a:r>
            <a:r>
              <a:rPr lang="ru-RU" dirty="0" smtClean="0"/>
              <a:t>. -  СПб., ИД «Нева», 2005. - 336 с.</a:t>
            </a:r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04856" cy="1143000"/>
          </a:xfrm>
          <a:solidFill>
            <a:srgbClr val="92D050"/>
          </a:solidFill>
        </p:spPr>
        <p:txBody>
          <a:bodyPr/>
          <a:lstStyle/>
          <a:p>
            <a:r>
              <a:rPr lang="ru-RU" b="1" i="1" dirty="0" smtClean="0"/>
              <a:t>Пример оформления статей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28800"/>
            <a:ext cx="8229600" cy="4525963"/>
          </a:xfrm>
        </p:spPr>
        <p:txBody>
          <a:bodyPr>
            <a:normAutofit fontScale="62500" lnSpcReduction="20000"/>
          </a:bodyPr>
          <a:lstStyle/>
          <a:p>
            <a:endParaRPr lang="ru-RU" b="1" i="1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b="1" i="1" dirty="0" smtClean="0">
                <a:solidFill>
                  <a:srgbClr val="000000"/>
                </a:solidFill>
                <a:cs typeface="Times New Roman" pitchFamily="18" charset="0"/>
              </a:rPr>
              <a:t>Статья из сборника статей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: Фамилия</a:t>
            </a:r>
            <a:r>
              <a:rPr lang="ru-RU" dirty="0" smtClean="0">
                <a:solidFill>
                  <a:srgbClr val="000000"/>
                </a:solidFill>
              </a:rPr>
              <a:t>, 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И.О. первого автора Название статьи </a:t>
            </a:r>
            <a:r>
              <a:rPr lang="ru-RU" b="1" dirty="0" smtClean="0">
                <a:solidFill>
                  <a:srgbClr val="000000"/>
                </a:solidFill>
                <a:cs typeface="Times New Roman" pitchFamily="18" charset="0"/>
              </a:rPr>
              <a:t>/ 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И.О. Фамилии авторов статьи </a:t>
            </a:r>
            <a:r>
              <a:rPr lang="ru-RU" b="1" dirty="0" smtClean="0">
                <a:solidFill>
                  <a:srgbClr val="000000"/>
                </a:solidFill>
                <a:cs typeface="Times New Roman" pitchFamily="18" charset="0"/>
              </a:rPr>
              <a:t>// 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Название </a:t>
            </a:r>
            <a:r>
              <a:rPr lang="ru-RU" dirty="0" smtClean="0">
                <a:solidFill>
                  <a:srgbClr val="000000"/>
                </a:solidFill>
              </a:rPr>
              <a:t>сборника: сборник статей (материалов).  </a:t>
            </a:r>
            <a:r>
              <a:rPr lang="ru-RU" b="1" dirty="0" smtClean="0">
                <a:solidFill>
                  <a:srgbClr val="000000"/>
                </a:solidFill>
                <a:cs typeface="Times New Roman" pitchFamily="18" charset="0"/>
              </a:rPr>
              <a:t>– </a:t>
            </a:r>
            <a:r>
              <a:rPr lang="ru-RU" dirty="0" smtClean="0">
                <a:solidFill>
                  <a:srgbClr val="000000"/>
                </a:solidFill>
              </a:rPr>
              <a:t>Место издания: Издательство, год издания. – Страницы, на которых помещена статья. (С. 14-16.)</a:t>
            </a:r>
          </a:p>
          <a:p>
            <a:pPr>
              <a:buFont typeface="Wingdings" pitchFamily="2" charset="2"/>
              <a:buChar char="§"/>
            </a:pPr>
            <a:endParaRPr lang="ru-RU" dirty="0" smtClean="0">
              <a:solidFill>
                <a:srgbClr val="0000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b="1" i="1" dirty="0" smtClean="0">
                <a:ea typeface="MS Mincho" pitchFamily="49" charset="-128"/>
              </a:rPr>
              <a:t>Статья из газеты:</a:t>
            </a:r>
            <a:r>
              <a:rPr lang="ru-RU" dirty="0" smtClean="0">
                <a:ea typeface="MS Mincho" pitchFamily="49" charset="-128"/>
              </a:rPr>
              <a:t> Фамилия И.О. автора Название статьи </a:t>
            </a:r>
            <a:r>
              <a:rPr lang="ru-RU" b="1" dirty="0" smtClean="0">
                <a:ea typeface="MS Mincho" pitchFamily="49" charset="-128"/>
              </a:rPr>
              <a:t>/ </a:t>
            </a:r>
            <a:r>
              <a:rPr lang="ru-RU" dirty="0" smtClean="0">
                <a:ea typeface="MS Mincho" pitchFamily="49" charset="-128"/>
              </a:rPr>
              <a:t>И.О. Фамилии авторов статьи </a:t>
            </a:r>
            <a:r>
              <a:rPr lang="ru-RU" b="1" dirty="0" smtClean="0">
                <a:ea typeface="MS Mincho" pitchFamily="49" charset="-128"/>
              </a:rPr>
              <a:t>// </a:t>
            </a:r>
            <a:r>
              <a:rPr lang="ru-RU" dirty="0" smtClean="0">
                <a:ea typeface="MS Mincho" pitchFamily="49" charset="-128"/>
              </a:rPr>
              <a:t>Название газеты (без кавычек и слова «Газета»)</a:t>
            </a:r>
            <a:r>
              <a:rPr lang="ru-RU" b="1" dirty="0" smtClean="0">
                <a:ea typeface="MS Mincho" pitchFamily="49" charset="-128"/>
              </a:rPr>
              <a:t>. –</a:t>
            </a:r>
            <a:r>
              <a:rPr lang="ru-RU" dirty="0" smtClean="0">
                <a:ea typeface="MS Mincho" pitchFamily="49" charset="-128"/>
              </a:rPr>
              <a:t> Год издания</a:t>
            </a:r>
            <a:r>
              <a:rPr lang="ru-RU" b="1" dirty="0" smtClean="0">
                <a:ea typeface="MS Mincho" pitchFamily="49" charset="-128"/>
              </a:rPr>
              <a:t>. –</a:t>
            </a:r>
            <a:r>
              <a:rPr lang="ru-RU" dirty="0" smtClean="0">
                <a:ea typeface="MS Mincho" pitchFamily="49" charset="-128"/>
              </a:rPr>
              <a:t> Дата (число и месяц)</a:t>
            </a:r>
            <a:r>
              <a:rPr lang="ru-RU" b="1" dirty="0" smtClean="0">
                <a:ea typeface="MS Mincho" pitchFamily="49" charset="-128"/>
              </a:rPr>
              <a:t>. –</a:t>
            </a:r>
            <a:r>
              <a:rPr lang="ru-RU" dirty="0" smtClean="0">
                <a:ea typeface="MS Mincho" pitchFamily="49" charset="-128"/>
              </a:rPr>
              <a:t> Страницы, на которых помещена статья (для газет объемом более восьми страниц). 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b="1" i="1" dirty="0" smtClean="0">
                <a:solidFill>
                  <a:srgbClr val="000000"/>
                </a:solidFill>
                <a:cs typeface="Times New Roman" pitchFamily="18" charset="0"/>
              </a:rPr>
              <a:t>Статья из журнала: 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Фамилия И.О. первого автора Название статьи </a:t>
            </a:r>
            <a:r>
              <a:rPr lang="ru-RU" b="1" dirty="0" smtClean="0">
                <a:solidFill>
                  <a:srgbClr val="000000"/>
                </a:solidFill>
                <a:cs typeface="Times New Roman" pitchFamily="18" charset="0"/>
              </a:rPr>
              <a:t>/ 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И.О. Фамилии авторов статьи </a:t>
            </a:r>
            <a:r>
              <a:rPr lang="ru-RU" b="1" dirty="0" smtClean="0">
                <a:solidFill>
                  <a:srgbClr val="000000"/>
                </a:solidFill>
                <a:cs typeface="Times New Roman" pitchFamily="18" charset="0"/>
              </a:rPr>
              <a:t>// 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Название журнала (без кавычек и слова «Журнал»)</a:t>
            </a:r>
            <a:r>
              <a:rPr lang="ru-RU" b="1" dirty="0" smtClean="0">
                <a:solidFill>
                  <a:srgbClr val="000000"/>
                </a:solidFill>
                <a:cs typeface="Times New Roman" pitchFamily="18" charset="0"/>
              </a:rPr>
              <a:t>. – 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Год издания</a:t>
            </a:r>
            <a:r>
              <a:rPr lang="ru-RU" b="1" dirty="0" smtClean="0">
                <a:solidFill>
                  <a:srgbClr val="000000"/>
                </a:solidFill>
                <a:cs typeface="Times New Roman" pitchFamily="18" charset="0"/>
              </a:rPr>
              <a:t>. –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 Знак № и далее номер арабскими цифрами</a:t>
            </a:r>
            <a:r>
              <a:rPr lang="ru-RU" b="1" dirty="0" smtClean="0">
                <a:solidFill>
                  <a:srgbClr val="000000"/>
                </a:solidFill>
                <a:cs typeface="Times New Roman" pitchFamily="18" charset="0"/>
              </a:rPr>
              <a:t>. –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 Страницы, на которых помещена статья. </a:t>
            </a: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776864" cy="1143000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b="1" i="1" dirty="0" smtClean="0"/>
              <a:t>Пример оформления электронных ресурсов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600200"/>
            <a:ext cx="7643192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    </a:t>
            </a:r>
          </a:p>
          <a:p>
            <a:pPr>
              <a:buNone/>
            </a:pPr>
            <a:r>
              <a:rPr lang="ru-RU" b="1" dirty="0" smtClean="0"/>
              <a:t>     Электронное издание:</a:t>
            </a:r>
            <a:endParaRPr lang="ru-RU" dirty="0" smtClean="0"/>
          </a:p>
          <a:p>
            <a:r>
              <a:rPr lang="ru-RU" dirty="0" err="1" smtClean="0"/>
              <a:t>Сидыганов</a:t>
            </a:r>
            <a:r>
              <a:rPr lang="ru-RU" dirty="0" smtClean="0"/>
              <a:t>, Владимир Устинович. Модель Москвы [</a:t>
            </a:r>
            <a:r>
              <a:rPr lang="ru-RU" dirty="0" err="1" smtClean="0"/>
              <a:t>Электронныи</a:t>
            </a:r>
            <a:r>
              <a:rPr lang="ru-RU" dirty="0" smtClean="0"/>
              <a:t> ресурс]: электронная карта Москвы и Подмосковья / </a:t>
            </a:r>
            <a:r>
              <a:rPr lang="ru-RU" dirty="0" err="1" smtClean="0"/>
              <a:t>Сидыганов</a:t>
            </a:r>
            <a:r>
              <a:rPr lang="ru-RU" dirty="0" smtClean="0"/>
              <a:t> В. У., Толмачев С. Ю., Цыганков Ю. Э. — Версия 2.0. — М.: </a:t>
            </a:r>
            <a:r>
              <a:rPr lang="ru-RU" dirty="0" err="1" smtClean="0"/>
              <a:t>Formoza</a:t>
            </a:r>
            <a:r>
              <a:rPr lang="ru-RU" dirty="0" smtClean="0"/>
              <a:t>, 1998.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  Интернет-ресурс:</a:t>
            </a:r>
            <a:endParaRPr lang="ru-RU" dirty="0" smtClean="0"/>
          </a:p>
          <a:p>
            <a:r>
              <a:rPr lang="ru-RU" dirty="0" smtClean="0"/>
              <a:t>Бычкова, Л. С. Конструктивизм / Л. С. Бычкова // </a:t>
            </a:r>
            <a:r>
              <a:rPr lang="ru-RU" dirty="0" err="1" smtClean="0"/>
              <a:t>Культурология</a:t>
            </a:r>
            <a:r>
              <a:rPr lang="ru-RU" dirty="0" smtClean="0"/>
              <a:t> 20 век. — (</a:t>
            </a:r>
            <a:r>
              <a:rPr lang="ru-RU" dirty="0" err="1" smtClean="0"/>
              <a:t>http</a:t>
            </a:r>
            <a:r>
              <a:rPr lang="ru-RU" dirty="0" smtClean="0"/>
              <a:t>//</a:t>
            </a:r>
            <a:r>
              <a:rPr lang="ru-RU" dirty="0" err="1" smtClean="0"/>
              <a:t>www.philosophy.ru</a:t>
            </a:r>
            <a:r>
              <a:rPr lang="ru-RU" dirty="0" smtClean="0"/>
              <a:t>/</a:t>
            </a:r>
            <a:r>
              <a:rPr lang="ru-RU" dirty="0" err="1" smtClean="0"/>
              <a:t>edu</a:t>
            </a:r>
            <a:r>
              <a:rPr lang="ru-RU" dirty="0" smtClean="0"/>
              <a:t>/</a:t>
            </a:r>
            <a:r>
              <a:rPr lang="ru-RU" dirty="0" err="1" smtClean="0"/>
              <a:t>ref</a:t>
            </a:r>
            <a:r>
              <a:rPr lang="ru-RU" dirty="0" smtClean="0"/>
              <a:t>/</a:t>
            </a:r>
            <a:r>
              <a:rPr lang="ru-RU" dirty="0" err="1" smtClean="0"/>
              <a:t>enc</a:t>
            </a:r>
            <a:r>
              <a:rPr lang="ru-RU" dirty="0" smtClean="0"/>
              <a:t>/</a:t>
            </a:r>
            <a:r>
              <a:rPr lang="ru-RU" dirty="0" err="1" smtClean="0"/>
              <a:t>k.html</a:t>
            </a:r>
            <a:r>
              <a:rPr lang="ru-RU" dirty="0" smtClean="0"/>
              <a:t>).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331640" y="980728"/>
            <a:ext cx="7391722" cy="4525963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   </a:t>
            </a:r>
            <a:r>
              <a:rPr lang="ru-RU" sz="3600" b="1" dirty="0" err="1" smtClean="0"/>
              <a:t>Рефера́т</a:t>
            </a:r>
            <a:r>
              <a:rPr lang="ru-RU" sz="3600" dirty="0" smtClean="0"/>
              <a:t> (нем. </a:t>
            </a:r>
            <a:r>
              <a:rPr lang="ru-RU" sz="3600" dirty="0" err="1" smtClean="0"/>
              <a:t>Referat</a:t>
            </a:r>
            <a:r>
              <a:rPr lang="ru-RU" sz="3600" dirty="0" smtClean="0"/>
              <a:t>, от лат. </a:t>
            </a:r>
            <a:r>
              <a:rPr lang="ru-RU" sz="3600" dirty="0" err="1" smtClean="0"/>
              <a:t>refere</a:t>
            </a:r>
            <a:r>
              <a:rPr lang="ru-RU" sz="3600" dirty="0" smtClean="0"/>
              <a:t> — докладывать, сообщать) — </a:t>
            </a:r>
            <a:r>
              <a:rPr lang="ru-RU" sz="3600" i="1" dirty="0" smtClean="0"/>
              <a:t>письменный доклад или выступление по определённой теме, в котором обобщается информация из одного или нескольких источников.</a:t>
            </a:r>
            <a:endParaRPr lang="ru-RU" sz="3600" i="1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04856" cy="11430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lvl="0"/>
            <a:r>
              <a:rPr lang="ru-RU" b="1" i="1" dirty="0" smtClean="0"/>
              <a:t>Оформление ссылок на источники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700808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lvl="0">
              <a:buFont typeface="Wingdings" pitchFamily="2" charset="2"/>
              <a:buChar char="§"/>
            </a:pPr>
            <a:r>
              <a:rPr lang="ru-RU" dirty="0" smtClean="0"/>
              <a:t>Постраничный вариант: в нижней части страницы (под основным текстом) под соответствующим номером сноски указываются выходные данные источника, номер тома, части, страницы;</a:t>
            </a:r>
          </a:p>
          <a:p>
            <a:pPr lvl="0">
              <a:buNone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err="1" smtClean="0"/>
              <a:t>внутристраничный</a:t>
            </a:r>
            <a:r>
              <a:rPr lang="ru-RU" dirty="0" smtClean="0"/>
              <a:t> вариант: в тексте работы после приведенной цитаты в скобках указываются номера источника по списку литературы и использованной страницы.</a:t>
            </a:r>
            <a:endParaRPr lang="ru-RU" dirty="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632848" cy="1143000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b="1" i="1" dirty="0" smtClean="0"/>
              <a:t>Пример оформления </a:t>
            </a:r>
            <a:r>
              <a:rPr lang="ru-RU" b="1" i="1" dirty="0" err="1" smtClean="0"/>
              <a:t>внутритекстовой</a:t>
            </a:r>
            <a:r>
              <a:rPr lang="ru-RU" b="1" i="1" dirty="0" smtClean="0"/>
              <a:t> сноски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916832"/>
            <a:ext cx="8424936" cy="4525963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§"/>
            </a:pPr>
            <a:r>
              <a:rPr lang="ru-RU" b="1" i="1" dirty="0" err="1" smtClean="0"/>
              <a:t>Внутристраничный</a:t>
            </a:r>
            <a:r>
              <a:rPr lang="ru-RU" b="1" i="1" dirty="0" smtClean="0"/>
              <a:t> вариант:</a:t>
            </a:r>
          </a:p>
          <a:p>
            <a:pPr>
              <a:buNone/>
            </a:pPr>
            <a:r>
              <a:rPr lang="ru-RU" dirty="0" smtClean="0"/>
              <a:t>…полагалось закончить </a:t>
            </a:r>
            <a:r>
              <a:rPr lang="ru-RU" dirty="0" smtClean="0">
                <a:ea typeface="MS Mincho" pitchFamily="49" charset="-128"/>
              </a:rPr>
              <a:t>[16, т.8, с.10]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…полагалось закончить</a:t>
            </a:r>
            <a:r>
              <a:rPr lang="ru-RU" dirty="0" smtClean="0">
                <a:ea typeface="MS Mincho" pitchFamily="49" charset="-128"/>
              </a:rPr>
              <a:t> [10, с.44]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…полагалось закончить </a:t>
            </a:r>
            <a:r>
              <a:rPr lang="ru-RU" dirty="0" smtClean="0">
                <a:ea typeface="MS Mincho" pitchFamily="49" charset="-128"/>
              </a:rPr>
              <a:t>(Баранов А.М., 1977, с.10)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ru-RU" b="1" i="1" dirty="0" smtClean="0"/>
              <a:t>Постраничный вариант:</a:t>
            </a:r>
          </a:p>
          <a:p>
            <a:pPr>
              <a:buNone/>
            </a:pPr>
            <a:r>
              <a:rPr lang="ru-RU" dirty="0" smtClean="0"/>
              <a:t>…полагалось закончить **.</a:t>
            </a:r>
          </a:p>
          <a:p>
            <a:pPr>
              <a:buNone/>
            </a:pPr>
            <a:r>
              <a:rPr lang="ru-RU" dirty="0" smtClean="0"/>
              <a:t>…полагалось закончить (2).</a:t>
            </a:r>
          </a:p>
          <a:p>
            <a:pPr>
              <a:buNone/>
            </a:pPr>
            <a:r>
              <a:rPr lang="ru-RU" dirty="0" smtClean="0"/>
              <a:t>…полагалось закончить </a:t>
            </a:r>
            <a:r>
              <a:rPr lang="ru-RU" dirty="0" smtClean="0">
                <a:cs typeface="Times New Roman" pitchFamily="18" charset="0"/>
              </a:rPr>
              <a:t>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776864" cy="11430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i="1" dirty="0" smtClean="0"/>
              <a:t>Оформление ссылок на рисунки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600200"/>
            <a:ext cx="7715200" cy="506916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Если в реферате есть иллюстрации, они должны быть пронумерованы. Нумерация должна быть сквозной, то есть через всю работу. Если иллюстрация в работе единственная, то она не нумеруется.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В тексте на иллюстрации делаются ссылки, содержащие порядковые номера, под которыми иллюстрации помещены в реферате. Ссылки в тексте на номер рисунка, таблицы, страницы, главы пишут сокращенно , например: </a:t>
            </a:r>
            <a:r>
              <a:rPr lang="ru-RU" i="1" dirty="0" smtClean="0"/>
              <a:t>«рис.3», «табл.4», «с.34», «гл.2», «см. рисунок 5» или  «</a:t>
            </a:r>
            <a:r>
              <a:rPr lang="ru-RU" i="1" dirty="0" err="1" smtClean="0"/>
              <a:t>график....приведен</a:t>
            </a:r>
            <a:r>
              <a:rPr lang="ru-RU" i="1" dirty="0" smtClean="0"/>
              <a:t> на рисунке 2»</a:t>
            </a:r>
            <a:r>
              <a:rPr lang="ru-RU" dirty="0" smtClean="0"/>
              <a:t>.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Если указанные слова не сопровождаются порядковым номером, то их следует писать в тексте полностью, без сокращений, например "из рисунка видно, что...", "таблица показывает, что..." и т.д.</a:t>
            </a:r>
            <a:endParaRPr lang="ru-RU" dirty="0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344816" cy="1143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/>
              <a:t>ГОСТЫ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600200"/>
            <a:ext cx="7643192" cy="514116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i="1" dirty="0" smtClean="0"/>
              <a:t>Реферат является научной работой, поскольку содержит в себе элементы научного исследования. В связи с этим к нему должны предъявляться требования по оформлению, как к научной работе. Эти требования регламентируются государственными стандартами, в частности:</a:t>
            </a:r>
          </a:p>
          <a:p>
            <a:pPr>
              <a:buNone/>
            </a:pPr>
            <a:endParaRPr lang="ru-RU" i="1" dirty="0" smtClean="0"/>
          </a:p>
          <a:p>
            <a:r>
              <a:rPr lang="ru-RU" dirty="0" smtClean="0"/>
              <a:t>ГОСТ 7.32-2001 «Отчет о научно-исследовательской работе. Структура и правила оформления». </a:t>
            </a:r>
          </a:p>
          <a:p>
            <a:r>
              <a:rPr lang="ru-RU" dirty="0" smtClean="0"/>
              <a:t>ГОСТ 7.1-2003 «Библиографическая запись. Библиографическое описание. Общие требования и правила составления». </a:t>
            </a:r>
          </a:p>
          <a:p>
            <a:r>
              <a:rPr lang="ru-RU" dirty="0" smtClean="0"/>
              <a:t>ГОСТ 7.80-2000 «Библиографическая запись. Заголовок. Общие требования и правила составления». </a:t>
            </a:r>
          </a:p>
          <a:p>
            <a:r>
              <a:rPr lang="ru-RU" dirty="0" smtClean="0"/>
              <a:t>ГОСТ 7.82—2001 «Библиографическая запись. Библиографическое описание электронных ресурсов». </a:t>
            </a:r>
            <a:endParaRPr lang="ru-RU" dirty="0"/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Мои документы\Мои рисунки\Организатор клипов (Microsoft)\00287493.wmf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844824"/>
            <a:ext cx="4161704" cy="460851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63688" y="764704"/>
            <a:ext cx="6624736" cy="76944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/>
              <a:t>Успехов в работе!</a:t>
            </a:r>
            <a:endParaRPr lang="ru-RU" sz="4400" b="1" i="1" dirty="0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1143000"/>
          </a:xfrm>
        </p:spPr>
        <p:txBody>
          <a:bodyPr/>
          <a:lstStyle/>
          <a:p>
            <a:r>
              <a:rPr lang="ru-RU" dirty="0" smtClean="0"/>
              <a:t>Информационные 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600200"/>
            <a:ext cx="7571184" cy="4525963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http://kna-s33.ucoz.ru/load/17-1-0-15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http://www.ugatu.ac.ru/ddo/oot/izd/g5.htm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http://ru.wikisource.org/wiki/%C3%CE%D1%D2_7.1%972003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7632848" cy="1143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i="1" dirty="0" smtClean="0"/>
              <a:t>Несколько </a:t>
            </a:r>
            <a:r>
              <a:rPr lang="ru-RU" b="1" i="1" dirty="0" smtClean="0">
                <a:solidFill>
                  <a:srgbClr val="FF0000"/>
                </a:solidFill>
              </a:rPr>
              <a:t>НЕ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484784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Реферат 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/>
              <a:t> копирует дословно книги и статьи и 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/>
              <a:t> является конспектом;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реферат 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/>
              <a:t> пишется по одному источнику и 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/>
              <a:t> является докладом;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реферат 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/>
              <a:t> может быть обзором литературы, т.е. не рассказывает о книгах. 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7560840" cy="1143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i="1" dirty="0" smtClean="0"/>
              <a:t>Структура реферата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2880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endParaRPr lang="ru-RU" dirty="0" smtClean="0"/>
          </a:p>
          <a:p>
            <a:pPr lvl="0">
              <a:buFont typeface="Wingdings" pitchFamily="2" charset="2"/>
              <a:buChar char="§"/>
            </a:pPr>
            <a:r>
              <a:rPr lang="ru-RU" dirty="0" smtClean="0"/>
              <a:t>Реферат следует составлять из 4 частей: </a:t>
            </a:r>
            <a:r>
              <a:rPr lang="ru-RU" i="1" dirty="0" smtClean="0"/>
              <a:t>введения, основной части, заключения, списка литературы;</a:t>
            </a:r>
          </a:p>
          <a:p>
            <a:pPr>
              <a:buFont typeface="Wingdings" pitchFamily="2" charset="2"/>
              <a:buChar char="§"/>
            </a:pPr>
            <a:endParaRPr lang="ru-RU" i="1" dirty="0" smtClean="0"/>
          </a:p>
          <a:p>
            <a:pPr lvl="0">
              <a:buFont typeface="Wingdings" pitchFamily="2" charset="2"/>
              <a:buChar char="§"/>
            </a:pPr>
            <a:r>
              <a:rPr lang="ru-RU" dirty="0" smtClean="0"/>
              <a:t>к реферату могут быть оформлены приложения, содержащие документы, иллюстрации, таблицы, схемы и т.д.;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 lvl="0">
              <a:buFont typeface="Wingdings" pitchFamily="2" charset="2"/>
              <a:buChar char="§"/>
            </a:pPr>
            <a:r>
              <a:rPr lang="ru-RU" dirty="0" smtClean="0"/>
              <a:t>общий объем введения, основной части и заключения должен составлять 10 – 20 страниц печатного текста форматом А4, размер шрифта – 12-14. Введение – 10% от объёма названных частей, заключение – 10%.</a:t>
            </a:r>
            <a:endParaRPr lang="ru-RU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632848" cy="1143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i="1" dirty="0" smtClean="0"/>
              <a:t>Введение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28800"/>
            <a:ext cx="8229600" cy="4968552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Почему выбрана такая тема, чем она важна (личное отношение к теме (проблеме), чем она актуальна (отношение современного общества к этой теме (проблеме), какую культурную или научную ценность представляет (с точки зрения исследователей, ученых); </a:t>
            </a:r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какая литература использована: исследования, научно-популярная литература, учебная, кто авторы… (Клише: «Материалом для написания реферата послужили …»);</a:t>
            </a:r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из чего состоит реферат (введение, кол-во глав, заключение, приложения. Клише: «Во введении показана идея (цель) реферата. Глава 1 посвящена.., во 2 главе … В заключении сформулированы основные выводы…»). </a:t>
            </a:r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632848" cy="1143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i="1" dirty="0" smtClean="0"/>
              <a:t>Основная часть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28800"/>
            <a:ext cx="8229600" cy="5229200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Основная часть реферата состоит из нескольких разделов, постепенно раскрывающих тему. Каждый из разделов рассматривает какую-либо из сторон основной темы. Утверждения позиций подкрепляются доказательствами, взятыми из литературы (цитирование, указание цифр, фактов, определения);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если доказательства заимствованы у автора используемой литературы — это оформляется как ссылка на источник и имеет порядковый номер;</a:t>
            </a:r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ссылки оформляются внизу текста под чертой, где указываются порядковый номер ссылки и данные книги или статьи. В конце каждого раздела основной части обязательно формулируется вывод. (Клише: «Таким образом,.. Можно сделать заключение, что… В итоге можно прийти к выводу…»). </a:t>
            </a:r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632848" cy="1143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i="1" dirty="0" smtClean="0"/>
              <a:t>Заключение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916832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В заключении (очень кратко) формулируются общие выводы по основной теме, перспективы развития исследования, собственный взгляд на решение проблемы и на позиции авторов используемой литературы, о своем согласии или несогласии с ними. 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7560840" cy="11430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lvl="0"/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4900" b="1" i="1" dirty="0" smtClean="0"/>
              <a:t>Оформление реферата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556792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b="1" i="1" dirty="0" smtClean="0"/>
              <a:t>Оформление реферата производится в следующем порядке (каждая часть начинается с новой страницы):</a:t>
            </a:r>
            <a:endParaRPr lang="ru-RU" dirty="0" smtClean="0"/>
          </a:p>
          <a:p>
            <a:pPr lvl="0"/>
            <a:r>
              <a:rPr lang="ru-RU" dirty="0" smtClean="0"/>
              <a:t>титульный лист;</a:t>
            </a:r>
          </a:p>
          <a:p>
            <a:pPr lvl="0"/>
            <a:r>
              <a:rPr lang="ru-RU" dirty="0" smtClean="0"/>
              <a:t>оглавление (с указанием страниц, глав, разделов);</a:t>
            </a:r>
          </a:p>
          <a:p>
            <a:pPr lvl="0"/>
            <a:r>
              <a:rPr lang="ru-RU" dirty="0" smtClean="0"/>
              <a:t>введение (обоснование выбора темы);</a:t>
            </a:r>
          </a:p>
          <a:p>
            <a:pPr lvl="0"/>
            <a:r>
              <a:rPr lang="ru-RU" dirty="0" smtClean="0"/>
              <a:t>основная часть (разбивается на главы и параграфы);</a:t>
            </a:r>
          </a:p>
          <a:p>
            <a:pPr lvl="0"/>
            <a:r>
              <a:rPr lang="ru-RU" dirty="0" smtClean="0"/>
              <a:t>заключение (вывод, обобщение, практическое значение реферата);</a:t>
            </a:r>
          </a:p>
          <a:p>
            <a:pPr lvl="0"/>
            <a:r>
              <a:rPr lang="ru-RU" dirty="0" smtClean="0"/>
              <a:t>список литературы;</a:t>
            </a:r>
          </a:p>
          <a:p>
            <a:pPr lvl="0"/>
            <a:r>
              <a:rPr lang="ru-RU" dirty="0" smtClean="0"/>
              <a:t>приложения.</a:t>
            </a:r>
            <a:endParaRPr lang="ru-RU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7488832" cy="1143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lvl="0"/>
            <a:r>
              <a:rPr lang="ru-RU" b="1" i="1" dirty="0" smtClean="0"/>
              <a:t>Оформление страниц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2880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endParaRPr lang="ru-RU" dirty="0" smtClean="0"/>
          </a:p>
          <a:p>
            <a:pPr lvl="0">
              <a:buFont typeface="Wingdings" pitchFamily="2" charset="2"/>
              <a:buChar char="§"/>
            </a:pPr>
            <a:r>
              <a:rPr lang="ru-RU" dirty="0" smtClean="0"/>
              <a:t>Размеры полей страницы: левое – не менее 30 мм, правое – не менее 10 мм, верхнее – не менее 15 мм, нижнее – не менее 20 мм;</a:t>
            </a:r>
          </a:p>
          <a:p>
            <a:pPr lvl="0">
              <a:buFont typeface="Wingdings" pitchFamily="2" charset="2"/>
              <a:buChar char="§"/>
            </a:pPr>
            <a:endParaRPr lang="ru-RU" dirty="0" smtClean="0"/>
          </a:p>
          <a:p>
            <a:pPr lvl="0">
              <a:buFont typeface="Wingdings" pitchFamily="2" charset="2"/>
              <a:buChar char="§"/>
            </a:pPr>
            <a:r>
              <a:rPr lang="ru-RU" dirty="0" smtClean="0"/>
              <a:t>номер страницы наносится на верхнем поле листа посредине, пишется арабскими цифрами без знаков препинания (точки), без указания слова «страница», его сокращенных вариантов «стр.», буквы «с.» и знаков тире;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 lvl="0">
              <a:buFont typeface="Wingdings" pitchFamily="2" charset="2"/>
              <a:buChar char="§"/>
            </a:pPr>
            <a:r>
              <a:rPr lang="ru-RU" dirty="0" smtClean="0"/>
              <a:t>счет нумерации ведется с титульного листа, на котором цифры не проставляются.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1190</Words>
  <Application>Microsoft Office PowerPoint</Application>
  <PresentationFormat>Экран (4:3)</PresentationFormat>
  <Paragraphs>163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  Как написать реферат?</vt:lpstr>
      <vt:lpstr>Презентация PowerPoint</vt:lpstr>
      <vt:lpstr>Несколько НЕ</vt:lpstr>
      <vt:lpstr>Структура реферата</vt:lpstr>
      <vt:lpstr>Введение</vt:lpstr>
      <vt:lpstr>Основная часть</vt:lpstr>
      <vt:lpstr>Заключение</vt:lpstr>
      <vt:lpstr> Оформление реферата </vt:lpstr>
      <vt:lpstr>Оформление страниц</vt:lpstr>
      <vt:lpstr>Формат</vt:lpstr>
      <vt:lpstr>Формат</vt:lpstr>
      <vt:lpstr>Оформление титульного листа</vt:lpstr>
      <vt:lpstr>Пример оформления  титульного листа</vt:lpstr>
      <vt:lpstr>Оформление оглавления</vt:lpstr>
      <vt:lpstr>Оформление списка использованной литературы</vt:lpstr>
      <vt:lpstr>Рубрикация текста</vt:lpstr>
      <vt:lpstr>Пример оформления книг</vt:lpstr>
      <vt:lpstr>Пример оформления статей</vt:lpstr>
      <vt:lpstr>Пример оформления электронных ресурсов</vt:lpstr>
      <vt:lpstr>Оформление ссылок на источники</vt:lpstr>
      <vt:lpstr>Пример оформления внутритекстовой сноски</vt:lpstr>
      <vt:lpstr>Оформление ссылок на рисунки</vt:lpstr>
      <vt:lpstr>ГОСТЫ</vt:lpstr>
      <vt:lpstr>Презентация PowerPoint</vt:lpstr>
      <vt:lpstr>Информационные 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52</cp:revision>
  <dcterms:modified xsi:type="dcterms:W3CDTF">2023-02-25T13:57:03Z</dcterms:modified>
</cp:coreProperties>
</file>